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handoutMasterIdLst>
    <p:handoutMasterId r:id="rId24"/>
  </p:handoutMasterIdLst>
  <p:sldIdLst>
    <p:sldId id="256" r:id="rId2"/>
    <p:sldId id="284" r:id="rId3"/>
    <p:sldId id="300" r:id="rId4"/>
    <p:sldId id="303" r:id="rId5"/>
    <p:sldId id="341" r:id="rId6"/>
    <p:sldId id="304" r:id="rId7"/>
    <p:sldId id="328" r:id="rId8"/>
    <p:sldId id="329" r:id="rId9"/>
    <p:sldId id="343" r:id="rId10"/>
    <p:sldId id="342" r:id="rId11"/>
    <p:sldId id="331" r:id="rId12"/>
    <p:sldId id="332" r:id="rId13"/>
    <p:sldId id="344" r:id="rId14"/>
    <p:sldId id="334" r:id="rId15"/>
    <p:sldId id="335" r:id="rId16"/>
    <p:sldId id="336" r:id="rId17"/>
    <p:sldId id="337" r:id="rId18"/>
    <p:sldId id="338" r:id="rId19"/>
    <p:sldId id="339" r:id="rId20"/>
    <p:sldId id="345" r:id="rId21"/>
    <p:sldId id="327" r:id="rId22"/>
  </p:sldIdLst>
  <p:sldSz cx="9144000" cy="6858000" type="screen4x3"/>
  <p:notesSz cx="6735763" cy="9869488"/>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2CB"/>
    <a:srgbClr val="990000"/>
    <a:srgbClr val="CC0000"/>
    <a:srgbClr val="CC6600"/>
    <a:srgbClr val="996600"/>
    <a:srgbClr val="FFECAF"/>
    <a:srgbClr val="518BE1"/>
    <a:srgbClr val="B5C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7" autoAdjust="0"/>
    <p:restoredTop sz="92553" autoAdjust="0"/>
  </p:normalViewPr>
  <p:slideViewPr>
    <p:cSldViewPr>
      <p:cViewPr>
        <p:scale>
          <a:sx n="75" d="100"/>
          <a:sy n="75" d="100"/>
        </p:scale>
        <p:origin x="-1080"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770" y="-96"/>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895CC187-944E-4951-AEB2-91C53ACEB491}" type="datetimeFigureOut">
              <a:rPr lang="es-ES" smtClean="0"/>
              <a:t>23/01/2018</a:t>
            </a:fld>
            <a:endParaRPr lang="es-ES"/>
          </a:p>
        </p:txBody>
      </p:sp>
      <p:sp>
        <p:nvSpPr>
          <p:cNvPr id="4" name="3 Marcador de pie de página"/>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FBEACEB0-A024-4159-92A8-7BE58E393EB2}" type="slidenum">
              <a:rPr lang="es-ES" smtClean="0"/>
              <a:t>‹Nº›</a:t>
            </a:fld>
            <a:endParaRPr lang="es-ES"/>
          </a:p>
        </p:txBody>
      </p:sp>
    </p:spTree>
    <p:extLst>
      <p:ext uri="{BB962C8B-B14F-4D97-AF65-F5344CB8AC3E}">
        <p14:creationId xmlns:p14="http://schemas.microsoft.com/office/powerpoint/2010/main" val="424359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atin typeface="Times New Roman" charset="0"/>
              </a:defRPr>
            </a:lvl1pPr>
          </a:lstStyle>
          <a:p>
            <a:pPr>
              <a:defRPr/>
            </a:pPr>
            <a:endParaRPr lang="es-ES"/>
          </a:p>
        </p:txBody>
      </p:sp>
      <p:sp>
        <p:nvSpPr>
          <p:cNvPr id="3" name="2 Marcador de fecha"/>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atin typeface="Times New Roman" charset="0"/>
              </a:defRPr>
            </a:lvl1pPr>
          </a:lstStyle>
          <a:p>
            <a:pPr>
              <a:defRPr/>
            </a:pPr>
            <a:fld id="{3F26F19B-19DA-43CC-9B30-3634E0340C04}" type="datetimeFigureOut">
              <a:rPr lang="es-ES"/>
              <a:pPr>
                <a:defRPr/>
              </a:pPr>
              <a:t>23/01/2018</a:t>
            </a:fld>
            <a:endParaRPr lang="es-ES"/>
          </a:p>
        </p:txBody>
      </p:sp>
      <p:sp>
        <p:nvSpPr>
          <p:cNvPr id="4" name="3 Marcador de imagen de diapositiva"/>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73577" y="4688007"/>
            <a:ext cx="5388610" cy="4441270"/>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atin typeface="Times New Roman" charset="0"/>
              </a:defRPr>
            </a:lvl1pPr>
          </a:lstStyle>
          <a:p>
            <a:pPr>
              <a:defRPr/>
            </a:pPr>
            <a:endParaRPr lang="es-ES"/>
          </a:p>
        </p:txBody>
      </p:sp>
      <p:sp>
        <p:nvSpPr>
          <p:cNvPr id="7" name="6 Marcador de número de diapositiva"/>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atin typeface="Times New Roman" charset="0"/>
              </a:defRPr>
            </a:lvl1pPr>
          </a:lstStyle>
          <a:p>
            <a:pPr>
              <a:defRPr/>
            </a:pPr>
            <a:fld id="{0FF8673E-DEAB-49A5-A971-2289EF22CECD}" type="slidenum">
              <a:rPr lang="es-ES"/>
              <a:pPr>
                <a:defRPr/>
              </a:pPr>
              <a:t>‹Nº›</a:t>
            </a:fld>
            <a:endParaRPr lang="es-ES"/>
          </a:p>
        </p:txBody>
      </p:sp>
    </p:spTree>
    <p:extLst>
      <p:ext uri="{BB962C8B-B14F-4D97-AF65-F5344CB8AC3E}">
        <p14:creationId xmlns:p14="http://schemas.microsoft.com/office/powerpoint/2010/main" val="4116957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6D6A83-BE5E-43C6-B684-6DA820C51AED}" type="slidenum">
              <a:rPr lang="es-ES" sz="1200" smtClean="0"/>
              <a:pPr eaLnBrk="1" hangingPunct="1"/>
              <a:t>1</a:t>
            </a:fld>
            <a:endParaRPr lang="es-E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3B33EDE9-9423-4829-8EB1-3CF2B89F22E2" descr="A0C906B2-1E21-4B76-9682-5B3575CFFF5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5367338"/>
            <a:ext cx="913606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1412776"/>
            <a:ext cx="7772400" cy="2187675"/>
          </a:xfrm>
        </p:spPr>
        <p:txBody>
          <a:bodyPr/>
          <a:lstStyle>
            <a:lvl1pPr>
              <a:defRPr lang="es-ES" sz="44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5569" y="3789040"/>
            <a:ext cx="6400800" cy="1296144"/>
          </a:xfrm>
          <a:prstGeom prst="rect">
            <a:avLst/>
          </a:prstGeo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Tree>
    <p:extLst>
      <p:ext uri="{BB962C8B-B14F-4D97-AF65-F5344CB8AC3E}">
        <p14:creationId xmlns:p14="http://schemas.microsoft.com/office/powerpoint/2010/main" val="349400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2 Marcador de contenido"/>
          <p:cNvSpPr txBox="1">
            <a:spLocks/>
          </p:cNvSpPr>
          <p:nvPr userDrawn="1"/>
        </p:nvSpPr>
        <p:spPr bwMode="auto">
          <a:xfrm>
            <a:off x="536972" y="1484784"/>
            <a:ext cx="806747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lumMod val="50000"/>
                </a:schemeClr>
              </a:buClr>
              <a:buFontTx/>
              <a:buChar char="•"/>
              <a:defRPr/>
            </a:pPr>
            <a:r>
              <a:rPr lang="es-ES" sz="3200" dirty="0" smtClean="0">
                <a:solidFill>
                  <a:srgbClr val="000000"/>
                </a:solidFill>
                <a:latin typeface="Arial Unicode MS" pitchFamily="34" charset="-128"/>
              </a:rPr>
              <a:t>Haga clic para modificar el estilo de texto del patrón</a:t>
            </a:r>
          </a:p>
          <a:p>
            <a:pPr lvl="1">
              <a:spcBef>
                <a:spcPct val="20000"/>
              </a:spcBef>
              <a:buClr>
                <a:schemeClr val="tx2">
                  <a:lumMod val="75000"/>
                </a:schemeClr>
              </a:buClr>
              <a:buFontTx/>
              <a:buChar char="–"/>
              <a:defRPr/>
            </a:pPr>
            <a:r>
              <a:rPr lang="es-ES" sz="2800" dirty="0" smtClean="0">
                <a:solidFill>
                  <a:srgbClr val="000000"/>
                </a:solidFill>
                <a:latin typeface="Arial Unicode MS" pitchFamily="34" charset="-128"/>
              </a:rPr>
              <a:t>Segundo nivel</a:t>
            </a:r>
          </a:p>
          <a:p>
            <a:pPr lvl="2">
              <a:spcBef>
                <a:spcPct val="20000"/>
              </a:spcBef>
              <a:buClr>
                <a:schemeClr val="tx2">
                  <a:lumMod val="50000"/>
                </a:schemeClr>
              </a:buClr>
              <a:buFontTx/>
              <a:buChar char="•"/>
              <a:defRPr/>
            </a:pPr>
            <a:r>
              <a:rPr lang="es-ES" dirty="0" smtClean="0">
                <a:solidFill>
                  <a:srgbClr val="000000"/>
                </a:solidFill>
                <a:latin typeface="Arial Unicode MS" pitchFamily="34" charset="-128"/>
              </a:rPr>
              <a:t>Tercer nivel</a:t>
            </a:r>
          </a:p>
          <a:p>
            <a:pPr lvl="3">
              <a:spcBef>
                <a:spcPct val="20000"/>
              </a:spcBef>
              <a:buClr>
                <a:schemeClr val="tx2">
                  <a:lumMod val="75000"/>
                </a:schemeClr>
              </a:buClr>
              <a:buFontTx/>
              <a:buChar char="–"/>
              <a:defRPr/>
            </a:pPr>
            <a:r>
              <a:rPr lang="es-ES" sz="2000" dirty="0" smtClean="0">
                <a:solidFill>
                  <a:srgbClr val="000000"/>
                </a:solidFill>
                <a:latin typeface="Arial Unicode MS" pitchFamily="34" charset="-128"/>
              </a:rPr>
              <a:t>Cuarto nivel</a:t>
            </a:r>
          </a:p>
          <a:p>
            <a:pPr lvl="4">
              <a:spcBef>
                <a:spcPct val="20000"/>
              </a:spcBef>
              <a:buClr>
                <a:schemeClr val="tx2">
                  <a:lumMod val="75000"/>
                </a:schemeClr>
              </a:buClr>
              <a:buFontTx/>
              <a:buChar char="»"/>
              <a:defRPr/>
            </a:pPr>
            <a:r>
              <a:rPr lang="es-ES" sz="2000" dirty="0" smtClean="0">
                <a:solidFill>
                  <a:srgbClr val="000000"/>
                </a:solidFill>
                <a:latin typeface="Arial Unicode MS" pitchFamily="34" charset="-128"/>
              </a:rPr>
              <a:t>Quinto nivel</a:t>
            </a:r>
          </a:p>
        </p:txBody>
      </p:sp>
      <p:sp>
        <p:nvSpPr>
          <p:cNvPr id="3" name="1 Título"/>
          <p:cNvSpPr txBox="1">
            <a:spLocks/>
          </p:cNvSpPr>
          <p:nvPr userDrawn="1"/>
        </p:nvSpPr>
        <p:spPr bwMode="auto">
          <a:xfrm>
            <a:off x="684213" y="26064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s-ES" sz="4000" dirty="0" smtClean="0">
                <a:solidFill>
                  <a:schemeClr val="tx2"/>
                </a:solidFill>
                <a:latin typeface="Arial Black" pitchFamily="34" charset="0"/>
              </a:rPr>
              <a:t>Haga clic para modificar el estilo de título del patrón</a:t>
            </a:r>
          </a:p>
        </p:txBody>
      </p:sp>
      <p:pic>
        <p:nvPicPr>
          <p:cNvPr id="4" name="3B33EDE9-9423-4829-8EB1-3CF2B89F22E2" descr="A0C906B2-1E21-4B76-9682-5B3575CFFF5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5367338"/>
            <a:ext cx="913606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37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1 Título"/>
          <p:cNvSpPr txBox="1">
            <a:spLocks/>
          </p:cNvSpPr>
          <p:nvPr userDrawn="1"/>
        </p:nvSpPr>
        <p:spPr bwMode="auto">
          <a:xfrm>
            <a:off x="1331913" y="333375"/>
            <a:ext cx="71294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s-ES" sz="4400" dirty="0" smtClean="0">
                <a:solidFill>
                  <a:schemeClr val="tx2"/>
                </a:solidFill>
                <a:latin typeface="Arial Black" pitchFamily="34" charset="0"/>
              </a:rPr>
              <a:t>Ideas clave</a:t>
            </a:r>
          </a:p>
        </p:txBody>
      </p:sp>
      <p:pic>
        <p:nvPicPr>
          <p:cNvPr id="4" name="3B33EDE9-9423-4829-8EB1-3CF2B89F22E2" descr="A0C906B2-1E21-4B76-9682-5B3575CFFF5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5367338"/>
            <a:ext cx="913606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447" y="20638"/>
            <a:ext cx="1035050" cy="145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2 Marcador de contenido"/>
          <p:cNvSpPr txBox="1">
            <a:spLocks/>
          </p:cNvSpPr>
          <p:nvPr userDrawn="1"/>
        </p:nvSpPr>
        <p:spPr bwMode="auto">
          <a:xfrm>
            <a:off x="536972" y="1484784"/>
            <a:ext cx="806747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20000"/>
              </a:spcBef>
              <a:buClr>
                <a:schemeClr val="tx2">
                  <a:lumMod val="50000"/>
                </a:schemeClr>
              </a:buClr>
              <a:buFont typeface="Wingdings" pitchFamily="2" charset="2"/>
              <a:buChar char="ü"/>
              <a:defRPr/>
            </a:pPr>
            <a:r>
              <a:rPr lang="es-ES" sz="3200" dirty="0" smtClean="0">
                <a:solidFill>
                  <a:srgbClr val="000000"/>
                </a:solidFill>
                <a:latin typeface="Arial Unicode MS" pitchFamily="34" charset="-128"/>
              </a:rPr>
              <a:t>Idea clave</a:t>
            </a:r>
            <a:r>
              <a:rPr lang="es-ES" sz="3200" baseline="0" dirty="0" smtClean="0">
                <a:solidFill>
                  <a:srgbClr val="000000"/>
                </a:solidFill>
                <a:latin typeface="Arial Unicode MS" pitchFamily="34" charset="-128"/>
              </a:rPr>
              <a:t> 1</a:t>
            </a:r>
          </a:p>
          <a:p>
            <a:pPr marL="457200" indent="-457200">
              <a:spcBef>
                <a:spcPct val="20000"/>
              </a:spcBef>
              <a:buClr>
                <a:schemeClr val="tx2">
                  <a:lumMod val="50000"/>
                </a:schemeClr>
              </a:buClr>
              <a:buFont typeface="Wingdings" pitchFamily="2" charset="2"/>
              <a:buChar char="ü"/>
              <a:defRPr/>
            </a:pPr>
            <a:r>
              <a:rPr lang="es-ES" sz="3200" baseline="0" dirty="0" smtClean="0">
                <a:solidFill>
                  <a:srgbClr val="000000"/>
                </a:solidFill>
                <a:latin typeface="Arial Unicode MS" pitchFamily="34" charset="-128"/>
              </a:rPr>
              <a:t>Idea clave 2</a:t>
            </a:r>
          </a:p>
        </p:txBody>
      </p:sp>
    </p:spTree>
    <p:extLst>
      <p:ext uri="{BB962C8B-B14F-4D97-AF65-F5344CB8AC3E}">
        <p14:creationId xmlns:p14="http://schemas.microsoft.com/office/powerpoint/2010/main" val="397126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vl1pPr>
          </a:lstStyle>
          <a:p>
            <a:r>
              <a:rPr lang="es-ES" dirty="0" smtClean="0"/>
              <a:t>Haga clic para modificar el estilo de título del patrón</a:t>
            </a:r>
            <a:endParaRPr lang="es-ES" dirty="0"/>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25AC52FD-2590-418F-B853-56C0691D2CA8}" type="datetimeFigureOut">
              <a:rPr lang="es-ES"/>
              <a:pPr>
                <a:defRPr/>
              </a:pPr>
              <a:t>23/01/2018</a:t>
            </a:fld>
            <a:endParaRPr lang="es-ES"/>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78D1966-7F7B-4234-99CE-166EF6C5EC51}" type="slidenum">
              <a:rPr lang="es-ES"/>
              <a:pPr>
                <a:defRPr/>
              </a:pPr>
              <a:t>‹Nº›</a:t>
            </a:fld>
            <a:endParaRPr lang="es-ES"/>
          </a:p>
        </p:txBody>
      </p:sp>
    </p:spTree>
    <p:extLst>
      <p:ext uri="{BB962C8B-B14F-4D97-AF65-F5344CB8AC3E}">
        <p14:creationId xmlns:p14="http://schemas.microsoft.com/office/powerpoint/2010/main" val="86235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588B1711-CBEC-4B81-BBD0-B11A6F678385}" type="datetimeFigureOut">
              <a:rPr lang="es-ES"/>
              <a:pPr>
                <a:defRPr/>
              </a:pPr>
              <a:t>23/01/2018</a:t>
            </a:fld>
            <a:endParaRPr lang="es-ES"/>
          </a:p>
        </p:txBody>
      </p:sp>
      <p:sp>
        <p:nvSpPr>
          <p:cNvPr id="3"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A0F827-DEC1-4D10-9BEA-49F4941E463C}" type="slidenum">
              <a:rPr lang="es-ES"/>
              <a:pPr>
                <a:defRPr/>
              </a:pPr>
              <a:t>‹Nº›</a:t>
            </a:fld>
            <a:endParaRPr lang="es-ES"/>
          </a:p>
        </p:txBody>
      </p:sp>
    </p:spTree>
    <p:extLst>
      <p:ext uri="{BB962C8B-B14F-4D97-AF65-F5344CB8AC3E}">
        <p14:creationId xmlns:p14="http://schemas.microsoft.com/office/powerpoint/2010/main" val="280143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5613" y="188640"/>
            <a:ext cx="8229600" cy="1143000"/>
          </a:xfrm>
        </p:spPr>
        <p:txBody>
          <a:bodyPr/>
          <a:lstStyle>
            <a:lvl1pPr>
              <a:defRPr lang="es-ES" sz="40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sp>
        <p:nvSpPr>
          <p:cNvPr id="9" name="8 CuadroTexto"/>
          <p:cNvSpPr txBox="1"/>
          <p:nvPr userDrawn="1"/>
        </p:nvSpPr>
        <p:spPr>
          <a:xfrm>
            <a:off x="611560" y="1484784"/>
            <a:ext cx="7920880" cy="4031873"/>
          </a:xfrm>
          <a:prstGeom prst="rect">
            <a:avLst/>
          </a:prstGeom>
          <a:noFill/>
        </p:spPr>
        <p:txBody>
          <a:bodyPr wrap="square" rtlCol="0">
            <a:spAutoFit/>
          </a:bodyPr>
          <a:lstStyle/>
          <a:p>
            <a:pPr marL="457200" indent="-457200">
              <a:buClr>
                <a:schemeClr val="tx2">
                  <a:lumMod val="50000"/>
                </a:schemeClr>
              </a:buClr>
              <a:buFont typeface="Arial" pitchFamily="34" charset="0"/>
              <a:buChar char="•"/>
            </a:pPr>
            <a:r>
              <a:rPr lang="es-ES" sz="3200" kern="1200" baseline="0" dirty="0" smtClean="0">
                <a:solidFill>
                  <a:srgbClr val="000000"/>
                </a:solidFill>
                <a:latin typeface="Arial Unicode MS" pitchFamily="34" charset="-128"/>
                <a:ea typeface="+mn-ea"/>
                <a:cs typeface="+mn-cs"/>
              </a:rPr>
              <a:t>Viñeta 1</a:t>
            </a:r>
          </a:p>
          <a:p>
            <a:pPr marL="457200" indent="-457200">
              <a:buClr>
                <a:schemeClr val="tx2">
                  <a:lumMod val="50000"/>
                </a:schemeClr>
              </a:buClr>
              <a:buFont typeface="Arial" pitchFamily="34" charset="0"/>
              <a:buChar char="•"/>
            </a:pPr>
            <a:r>
              <a:rPr lang="es-ES" sz="3200" kern="1200" baseline="0" dirty="0" smtClean="0">
                <a:solidFill>
                  <a:srgbClr val="000000"/>
                </a:solidFill>
                <a:latin typeface="Arial Unicode MS" pitchFamily="34" charset="-128"/>
                <a:ea typeface="+mn-ea"/>
                <a:cs typeface="+mn-cs"/>
              </a:rPr>
              <a:t>Viñeta 2</a:t>
            </a: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smtClean="0">
              <a:solidFill>
                <a:srgbClr val="000000"/>
              </a:solidFill>
              <a:latin typeface="Arial Unicode MS" pitchFamily="34" charset="-128"/>
              <a:ea typeface="+mn-ea"/>
              <a:cs typeface="+mn-cs"/>
            </a:endParaRPr>
          </a:p>
          <a:p>
            <a:pPr marL="457200" indent="-457200">
              <a:buClr>
                <a:schemeClr val="tx2">
                  <a:lumMod val="50000"/>
                </a:schemeClr>
              </a:buClr>
              <a:buFont typeface="Arial" pitchFamily="34" charset="0"/>
              <a:buChar char="•"/>
            </a:pPr>
            <a:endParaRPr lang="es-ES" sz="3200" kern="1200" baseline="0" dirty="0">
              <a:solidFill>
                <a:srgbClr val="000000"/>
              </a:solidFill>
              <a:latin typeface="Arial Unicode MS" pitchFamily="34" charset="-128"/>
              <a:ea typeface="+mn-ea"/>
              <a:cs typeface="+mn-cs"/>
            </a:endParaRPr>
          </a:p>
        </p:txBody>
      </p:sp>
    </p:spTree>
    <p:extLst>
      <p:ext uri="{BB962C8B-B14F-4D97-AF65-F5344CB8AC3E}">
        <p14:creationId xmlns:p14="http://schemas.microsoft.com/office/powerpoint/2010/main" val="311476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8550" y="404664"/>
            <a:ext cx="8229600" cy="1143000"/>
          </a:xfrm>
        </p:spPr>
        <p:txBody>
          <a:bodyPr/>
          <a:lstStyle>
            <a:lvl1pPr>
              <a:defRPr lang="es-ES" sz="40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grpSp>
        <p:nvGrpSpPr>
          <p:cNvPr id="4" name="Group 7"/>
          <p:cNvGrpSpPr>
            <a:grpSpLocks/>
          </p:cNvGrpSpPr>
          <p:nvPr userDrawn="1"/>
        </p:nvGrpSpPr>
        <p:grpSpPr bwMode="auto">
          <a:xfrm>
            <a:off x="5611639" y="2251323"/>
            <a:ext cx="3168650" cy="3065463"/>
            <a:chOff x="3035" y="1570"/>
            <a:chExt cx="2204" cy="2158"/>
          </a:xfrm>
        </p:grpSpPr>
        <p:pic>
          <p:nvPicPr>
            <p:cNvPr id="5" name="Picture 8"/>
            <p:cNvPicPr>
              <a:picLocks noChangeAspect="1" noChangeArrowheads="1"/>
            </p:cNvPicPr>
            <p:nvPr>
              <p:custDataLst>
                <p:tags r:id="rId1"/>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0"/>
            <a:stretch>
              <a:fillRect/>
            </a:stretch>
          </p:blipFill>
          <p:spPr bwMode="auto">
            <a:xfrm>
              <a:off x="3035" y="1933"/>
              <a:ext cx="2126" cy="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3107" y="1570"/>
              <a:ext cx="2132"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s-ES" b="1" i="1" smtClean="0">
                  <a:latin typeface="Verdana" pitchFamily="34" charset="0"/>
                </a:rPr>
                <a:t>Eskerrik asko!!</a:t>
              </a:r>
            </a:p>
          </p:txBody>
        </p:sp>
      </p:grpSp>
    </p:spTree>
    <p:extLst>
      <p:ext uri="{BB962C8B-B14F-4D97-AF65-F5344CB8AC3E}">
        <p14:creationId xmlns:p14="http://schemas.microsoft.com/office/powerpoint/2010/main" val="40559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lang="es-ES" sz="36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sp>
        <p:nvSpPr>
          <p:cNvPr id="3" name="Rectangle 4"/>
          <p:cNvSpPr>
            <a:spLocks noGrp="1" noChangeArrowheads="1"/>
          </p:cNvSpPr>
          <p:nvPr>
            <p:ph type="dt" sz="half" idx="10"/>
            <p:custDataLst>
              <p:tags r:id="rId1"/>
            </p:custDataLst>
          </p:nvPr>
        </p:nvSpPr>
        <p:spPr>
          <a:xfrm>
            <a:off x="457200" y="6356350"/>
            <a:ext cx="2133600" cy="365125"/>
          </a:xfrm>
          <a:prstGeom prst="rect">
            <a:avLst/>
          </a:prstGeom>
        </p:spPr>
        <p:txBody>
          <a:bodyPr/>
          <a:lstStyle>
            <a:lvl1pPr>
              <a:defRPr/>
            </a:lvl1pPr>
          </a:lstStyle>
          <a:p>
            <a:pPr>
              <a:defRPr/>
            </a:pPr>
            <a:endParaRPr lang="es-ES"/>
          </a:p>
        </p:txBody>
      </p:sp>
      <p:sp>
        <p:nvSpPr>
          <p:cNvPr id="4" name="Rectangle 5"/>
          <p:cNvSpPr>
            <a:spLocks noGrp="1" noChangeArrowheads="1"/>
          </p:cNvSpPr>
          <p:nvPr>
            <p:ph type="ftr" sz="quarter" idx="11"/>
            <p:custDataLst>
              <p:tags r:id="rId2"/>
            </p:custDataLst>
          </p:nvPr>
        </p:nvSpPr>
        <p:spPr>
          <a:xfrm>
            <a:off x="3124200" y="6356350"/>
            <a:ext cx="2895600" cy="365125"/>
          </a:xfrm>
          <a:prstGeom prst="rect">
            <a:avLst/>
          </a:prstGeom>
        </p:spPr>
        <p:txBody>
          <a:bodyPr/>
          <a:lstStyle>
            <a:lvl1pPr>
              <a:defRPr/>
            </a:lvl1pPr>
          </a:lstStyle>
          <a:p>
            <a:pPr>
              <a:defRPr/>
            </a:pPr>
            <a:endParaRPr lang="es-ES"/>
          </a:p>
        </p:txBody>
      </p:sp>
      <p:sp>
        <p:nvSpPr>
          <p:cNvPr id="5" name="Rectangle 6"/>
          <p:cNvSpPr>
            <a:spLocks noGrp="1" noChangeArrowheads="1"/>
          </p:cNvSpPr>
          <p:nvPr>
            <p:ph type="sldNum" sz="quarter" idx="12"/>
            <p:custDataLst>
              <p:tags r:id="rId3"/>
            </p:custDataLst>
          </p:nvPr>
        </p:nvSpPr>
        <p:spPr>
          <a:xfrm>
            <a:off x="6553200" y="6356350"/>
            <a:ext cx="2133600" cy="365125"/>
          </a:xfrm>
          <a:prstGeom prst="rect">
            <a:avLst/>
          </a:prstGeom>
        </p:spPr>
        <p:txBody>
          <a:bodyPr/>
          <a:lstStyle>
            <a:lvl1pPr>
              <a:defRPr/>
            </a:lvl1pPr>
          </a:lstStyle>
          <a:p>
            <a:pPr>
              <a:defRPr/>
            </a:pPr>
            <a:fld id="{3AD5B54B-F40E-4440-9BFD-8345DD8E3759}" type="slidenum">
              <a:rPr lang="es-ES"/>
              <a:pPr>
                <a:defRPr/>
              </a:pPr>
              <a:t>‹Nº›</a:t>
            </a:fld>
            <a:endParaRPr lang="es-ES"/>
          </a:p>
        </p:txBody>
      </p:sp>
      <p:sp>
        <p:nvSpPr>
          <p:cNvPr id="6" name="Rectangle 3"/>
          <p:cNvSpPr>
            <a:spLocks noGrp="1" noChangeArrowheads="1"/>
          </p:cNvSpPr>
          <p:nvPr>
            <p:ph idx="4294967295"/>
          </p:nvPr>
        </p:nvSpPr>
        <p:spPr bwMode="auto">
          <a:xfrm>
            <a:off x="611560" y="1484784"/>
            <a:ext cx="7992888" cy="3960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2">
                  <a:lumMod val="50000"/>
                </a:schemeClr>
              </a:buClr>
            </a:pPr>
            <a:r>
              <a:rPr lang="es-ES" dirty="0">
                <a:latin typeface="Arial Unicode MS" pitchFamily="34" charset="-128"/>
              </a:rPr>
              <a:t>Viñeta 1</a:t>
            </a:r>
          </a:p>
          <a:p>
            <a:pPr>
              <a:buClr>
                <a:schemeClr val="tx2">
                  <a:lumMod val="50000"/>
                </a:schemeClr>
              </a:buClr>
            </a:pPr>
            <a:r>
              <a:rPr lang="es-ES" dirty="0">
                <a:latin typeface="Arial Unicode MS" pitchFamily="34" charset="-128"/>
              </a:rPr>
              <a:t>Viñeta 2</a:t>
            </a:r>
          </a:p>
          <a:p>
            <a:pPr>
              <a:buClr>
                <a:schemeClr val="tx2">
                  <a:lumMod val="50000"/>
                </a:schemeClr>
              </a:buClr>
            </a:pPr>
            <a:r>
              <a:rPr lang="es-ES" dirty="0">
                <a:latin typeface="Arial Unicode MS" pitchFamily="34" charset="-128"/>
              </a:rPr>
              <a:t>Viñeta </a:t>
            </a:r>
            <a:r>
              <a:rPr lang="es-ES" dirty="0" smtClean="0">
                <a:latin typeface="Arial Unicode MS" pitchFamily="34" charset="-128"/>
              </a:rPr>
              <a:t>3</a:t>
            </a:r>
            <a:endParaRPr lang="es-ES" dirty="0">
              <a:latin typeface="Arial Unicode MS" pitchFamily="34" charset="-128"/>
            </a:endParaRPr>
          </a:p>
          <a:p>
            <a:pPr>
              <a:buClr>
                <a:schemeClr val="tx2">
                  <a:lumMod val="50000"/>
                </a:schemeClr>
              </a:buClr>
            </a:pPr>
            <a:r>
              <a:rPr lang="es-ES" dirty="0">
                <a:latin typeface="Arial Unicode MS" pitchFamily="34" charset="-128"/>
              </a:rPr>
              <a:t>Viñeta 4</a:t>
            </a:r>
          </a:p>
          <a:p>
            <a:pPr>
              <a:buClr>
                <a:schemeClr val="tx2">
                  <a:lumMod val="50000"/>
                </a:schemeClr>
              </a:buClr>
            </a:pPr>
            <a:r>
              <a:rPr lang="es-ES" dirty="0">
                <a:latin typeface="Arial Unicode MS" pitchFamily="34" charset="-128"/>
              </a:rPr>
              <a:t>Viñeta 5</a:t>
            </a:r>
          </a:p>
          <a:p>
            <a:pPr>
              <a:buClr>
                <a:schemeClr val="tx2">
                  <a:lumMod val="50000"/>
                </a:schemeClr>
              </a:buClr>
            </a:pPr>
            <a:r>
              <a:rPr lang="es-ES" dirty="0">
                <a:latin typeface="Arial Unicode MS" pitchFamily="34" charset="-128"/>
              </a:rPr>
              <a:t>Viñeta 6</a:t>
            </a:r>
          </a:p>
          <a:p>
            <a:pPr>
              <a:buFontTx/>
              <a:buNone/>
            </a:pPr>
            <a:endParaRPr lang="es-ES" dirty="0" smtClean="0"/>
          </a:p>
          <a:p>
            <a:endParaRPr lang="es-ES" dirty="0" smtClean="0"/>
          </a:p>
        </p:txBody>
      </p:sp>
    </p:spTree>
    <p:extLst>
      <p:ext uri="{BB962C8B-B14F-4D97-AF65-F5344CB8AC3E}">
        <p14:creationId xmlns:p14="http://schemas.microsoft.com/office/powerpoint/2010/main" val="327511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lang="es-ES" sz="3600" kern="1200" dirty="0">
                <a:solidFill>
                  <a:schemeClr val="tx2"/>
                </a:solidFill>
                <a:latin typeface="Arial Black" pitchFamily="34" charset="0"/>
                <a:ea typeface="+mn-ea"/>
                <a:cs typeface="+mn-cs"/>
              </a:defRPr>
            </a:lvl1pPr>
          </a:lstStyle>
          <a:p>
            <a:r>
              <a:rPr lang="es-ES" dirty="0" smtClean="0"/>
              <a:t>Haga clic para modificar el estilo de título del patrón</a:t>
            </a:r>
            <a:endParaRPr lang="es-ES" dirty="0"/>
          </a:p>
        </p:txBody>
      </p:sp>
      <p:sp>
        <p:nvSpPr>
          <p:cNvPr id="3" name="Rectangle 4"/>
          <p:cNvSpPr>
            <a:spLocks noGrp="1" noChangeArrowheads="1"/>
          </p:cNvSpPr>
          <p:nvPr>
            <p:ph type="dt" sz="half" idx="10"/>
            <p:custDataLst>
              <p:tags r:id="rId1"/>
            </p:custDataLst>
          </p:nvPr>
        </p:nvSpPr>
        <p:spPr>
          <a:xfrm>
            <a:off x="457200" y="6356350"/>
            <a:ext cx="2133600" cy="365125"/>
          </a:xfrm>
          <a:prstGeom prst="rect">
            <a:avLst/>
          </a:prstGeom>
        </p:spPr>
        <p:txBody>
          <a:bodyPr/>
          <a:lstStyle>
            <a:lvl1pPr>
              <a:defRPr/>
            </a:lvl1pPr>
          </a:lstStyle>
          <a:p>
            <a:pPr>
              <a:defRPr/>
            </a:pPr>
            <a:endParaRPr lang="es-ES"/>
          </a:p>
        </p:txBody>
      </p:sp>
      <p:sp>
        <p:nvSpPr>
          <p:cNvPr id="4" name="Rectangle 5"/>
          <p:cNvSpPr>
            <a:spLocks noGrp="1" noChangeArrowheads="1"/>
          </p:cNvSpPr>
          <p:nvPr>
            <p:ph type="ftr" sz="quarter" idx="11"/>
            <p:custDataLst>
              <p:tags r:id="rId2"/>
            </p:custDataLst>
          </p:nvPr>
        </p:nvSpPr>
        <p:spPr>
          <a:xfrm>
            <a:off x="3124200" y="6356350"/>
            <a:ext cx="2895600" cy="365125"/>
          </a:xfrm>
          <a:prstGeom prst="rect">
            <a:avLst/>
          </a:prstGeom>
        </p:spPr>
        <p:txBody>
          <a:bodyPr/>
          <a:lstStyle>
            <a:lvl1pPr>
              <a:defRPr/>
            </a:lvl1pPr>
          </a:lstStyle>
          <a:p>
            <a:pPr>
              <a:defRPr/>
            </a:pPr>
            <a:endParaRPr lang="es-ES"/>
          </a:p>
        </p:txBody>
      </p:sp>
      <p:sp>
        <p:nvSpPr>
          <p:cNvPr id="5" name="Rectangle 6"/>
          <p:cNvSpPr>
            <a:spLocks noGrp="1" noChangeArrowheads="1"/>
          </p:cNvSpPr>
          <p:nvPr>
            <p:ph type="sldNum" sz="quarter" idx="12"/>
            <p:custDataLst>
              <p:tags r:id="rId3"/>
            </p:custDataLst>
          </p:nvPr>
        </p:nvSpPr>
        <p:spPr>
          <a:xfrm>
            <a:off x="6553200" y="6356350"/>
            <a:ext cx="2133600" cy="365125"/>
          </a:xfrm>
          <a:prstGeom prst="rect">
            <a:avLst/>
          </a:prstGeom>
        </p:spPr>
        <p:txBody>
          <a:bodyPr/>
          <a:lstStyle>
            <a:lvl1pPr>
              <a:defRPr/>
            </a:lvl1pPr>
          </a:lstStyle>
          <a:p>
            <a:pPr>
              <a:defRPr/>
            </a:pPr>
            <a:fld id="{3AD5B54B-F40E-4440-9BFD-8345DD8E3759}" type="slidenum">
              <a:rPr lang="es-ES"/>
              <a:pPr>
                <a:defRPr/>
              </a:pPr>
              <a:t>‹Nº›</a:t>
            </a:fld>
            <a:endParaRPr lang="es-ES"/>
          </a:p>
        </p:txBody>
      </p:sp>
      <p:sp>
        <p:nvSpPr>
          <p:cNvPr id="6" name="Rectangle 3"/>
          <p:cNvSpPr>
            <a:spLocks noGrp="1" noChangeArrowheads="1"/>
          </p:cNvSpPr>
          <p:nvPr>
            <p:ph idx="4294967295"/>
          </p:nvPr>
        </p:nvSpPr>
        <p:spPr bwMode="auto">
          <a:xfrm>
            <a:off x="611560" y="1484784"/>
            <a:ext cx="7992888" cy="3960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2">
                  <a:lumMod val="50000"/>
                </a:schemeClr>
              </a:buClr>
            </a:pPr>
            <a:r>
              <a:rPr lang="es-ES" dirty="0">
                <a:latin typeface="Arial Unicode MS" pitchFamily="34" charset="-128"/>
              </a:rPr>
              <a:t>Viñeta 1</a:t>
            </a:r>
          </a:p>
          <a:p>
            <a:pPr>
              <a:buClr>
                <a:schemeClr val="tx2">
                  <a:lumMod val="50000"/>
                </a:schemeClr>
              </a:buClr>
            </a:pPr>
            <a:r>
              <a:rPr lang="es-ES" dirty="0">
                <a:latin typeface="Arial Unicode MS" pitchFamily="34" charset="-128"/>
              </a:rPr>
              <a:t>Viñeta 2</a:t>
            </a:r>
          </a:p>
          <a:p>
            <a:pPr>
              <a:buClr>
                <a:schemeClr val="tx2">
                  <a:lumMod val="50000"/>
                </a:schemeClr>
              </a:buClr>
            </a:pPr>
            <a:r>
              <a:rPr lang="es-ES" dirty="0">
                <a:latin typeface="Arial Unicode MS" pitchFamily="34" charset="-128"/>
              </a:rPr>
              <a:t>Viñeta </a:t>
            </a:r>
            <a:r>
              <a:rPr lang="es-ES" dirty="0" smtClean="0">
                <a:latin typeface="Arial Unicode MS" pitchFamily="34" charset="-128"/>
              </a:rPr>
              <a:t>3</a:t>
            </a:r>
            <a:endParaRPr lang="es-ES" dirty="0">
              <a:latin typeface="Arial Unicode MS" pitchFamily="34" charset="-128"/>
            </a:endParaRPr>
          </a:p>
          <a:p>
            <a:pPr>
              <a:buClr>
                <a:schemeClr val="tx2">
                  <a:lumMod val="50000"/>
                </a:schemeClr>
              </a:buClr>
            </a:pPr>
            <a:r>
              <a:rPr lang="es-ES" dirty="0">
                <a:latin typeface="Arial Unicode MS" pitchFamily="34" charset="-128"/>
              </a:rPr>
              <a:t>Viñeta 4</a:t>
            </a:r>
          </a:p>
          <a:p>
            <a:pPr>
              <a:buClr>
                <a:schemeClr val="tx2">
                  <a:lumMod val="50000"/>
                </a:schemeClr>
              </a:buClr>
            </a:pPr>
            <a:r>
              <a:rPr lang="es-ES" dirty="0">
                <a:latin typeface="Arial Unicode MS" pitchFamily="34" charset="-128"/>
              </a:rPr>
              <a:t>Viñeta 5</a:t>
            </a:r>
          </a:p>
          <a:p>
            <a:pPr>
              <a:buClr>
                <a:schemeClr val="tx2">
                  <a:lumMod val="50000"/>
                </a:schemeClr>
              </a:buClr>
            </a:pPr>
            <a:r>
              <a:rPr lang="es-ES" dirty="0">
                <a:latin typeface="Arial Unicode MS" pitchFamily="34" charset="-128"/>
              </a:rPr>
              <a:t>Viñeta 6</a:t>
            </a:r>
          </a:p>
          <a:p>
            <a:pPr>
              <a:buFontTx/>
              <a:buNone/>
            </a:pPr>
            <a:endParaRPr lang="es-ES" dirty="0" smtClean="0"/>
          </a:p>
          <a:p>
            <a:endParaRPr lang="es-ES" dirty="0" smtClean="0"/>
          </a:p>
        </p:txBody>
      </p:sp>
    </p:spTree>
    <p:extLst>
      <p:ext uri="{BB962C8B-B14F-4D97-AF65-F5344CB8AC3E}">
        <p14:creationId xmlns:p14="http://schemas.microsoft.com/office/powerpoint/2010/main" val="308935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dirty="0" smtClean="0"/>
              <a:t>Titulo de estilo de diapositiva</a:t>
            </a:r>
          </a:p>
        </p:txBody>
      </p:sp>
      <p:pic>
        <p:nvPicPr>
          <p:cNvPr id="1027" name="3B33EDE9-9423-4829-8EB1-3CF2B89F22E2" descr="A0C906B2-1E21-4B76-9682-5B3575CFFF58"/>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938" y="5367338"/>
            <a:ext cx="913606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9" r:id="rId4"/>
    <p:sldLayoutId id="2147483880" r:id="rId5"/>
    <p:sldLayoutId id="2147483885" r:id="rId6"/>
    <p:sldLayoutId id="2147483887" r:id="rId7"/>
    <p:sldLayoutId id="2147483889" r:id="rId8"/>
    <p:sldLayoutId id="2147483891" r:id="rId9"/>
  </p:sldLayoutIdLst>
  <p:txStyles>
    <p:titleStyle>
      <a:lvl1pPr algn="ctr" rtl="0" eaLnBrk="0" fontAlgn="base" hangingPunct="0">
        <a:spcBef>
          <a:spcPct val="0"/>
        </a:spcBef>
        <a:spcAft>
          <a:spcPct val="0"/>
        </a:spcAft>
        <a:defRPr lang="es-ES" sz="4400" kern="1200" dirty="0" smtClean="0">
          <a:solidFill>
            <a:schemeClr val="tx2"/>
          </a:solidFill>
          <a:latin typeface="Arial Black" pitchFamily="34" charset="0"/>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hyperlink" Target="http://www.osakidetza.euskadi.eus/contenidos/informacion/cevime_infac_2017/es_def/adjuntos/INFAC_Vol_25_n9_medicaci%C3%B3n_perioperatoria.pdf"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980728"/>
            <a:ext cx="7128792" cy="3477875"/>
          </a:xfrm>
          <a:prstGeom prst="rect">
            <a:avLst/>
          </a:prstGeom>
          <a:noFill/>
        </p:spPr>
        <p:txBody>
          <a:bodyPr wrap="square" rtlCol="0">
            <a:spAutoFit/>
          </a:bodyPr>
          <a:lstStyle/>
          <a:p>
            <a:pPr algn="ctr" eaLnBrk="0" hangingPunct="0"/>
            <a:r>
              <a:rPr lang="es-ES_tradnl" sz="4000" i="1">
                <a:solidFill>
                  <a:schemeClr val="tx2"/>
                </a:solidFill>
                <a:latin typeface="Arial Black" pitchFamily="34" charset="0"/>
              </a:rPr>
              <a:t>MANEJO DE LA MEDICACIÓN CRÓNICA EN EL PERÍODO </a:t>
            </a:r>
            <a:r>
              <a:rPr lang="es-ES_tradnl" sz="4000" i="1" smtClean="0">
                <a:solidFill>
                  <a:schemeClr val="tx2"/>
                </a:solidFill>
                <a:latin typeface="Arial Black" pitchFamily="34" charset="0"/>
              </a:rPr>
              <a:t>PERIOPERATORIO</a:t>
            </a:r>
          </a:p>
          <a:p>
            <a:pPr algn="ctr" eaLnBrk="0" hangingPunct="0"/>
            <a:endParaRPr lang="es-ES_tradnl" sz="2000" i="1" smtClean="0">
              <a:solidFill>
                <a:schemeClr val="tx2"/>
              </a:solidFill>
              <a:latin typeface="Arial Black" pitchFamily="34" charset="0"/>
            </a:endParaRPr>
          </a:p>
          <a:p>
            <a:pPr algn="ctr" eaLnBrk="0" hangingPunct="0"/>
            <a:r>
              <a:rPr lang="es-ES_tradnl" sz="4000" i="1">
                <a:solidFill>
                  <a:schemeClr val="tx2"/>
                </a:solidFill>
                <a:latin typeface="Arial Black" pitchFamily="34" charset="0"/>
              </a:rPr>
              <a:t>Vol 25, nº9 2017</a:t>
            </a:r>
            <a:endParaRPr lang="es-ES" sz="4000" i="1">
              <a:solidFill>
                <a:schemeClr val="tx2"/>
              </a:solidFill>
              <a:latin typeface="Arial Black"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6396" y="19776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s-ES" sz="3600" kern="1200" dirty="0">
                <a:solidFill>
                  <a:schemeClr val="tx2"/>
                </a:solidFill>
                <a:latin typeface="Arial Black" pitchFamily="34" charset="0"/>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mtClean="0"/>
              <a:t>FÁRMACOS ANTITROMBÓTICOS</a:t>
            </a:r>
            <a:endParaRPr lang="es-ES" dirty="0"/>
          </a:p>
        </p:txBody>
      </p:sp>
      <p:sp>
        <p:nvSpPr>
          <p:cNvPr id="2" name="1 Rectángulo"/>
          <p:cNvSpPr/>
          <p:nvPr/>
        </p:nvSpPr>
        <p:spPr>
          <a:xfrm>
            <a:off x="593924" y="1079158"/>
            <a:ext cx="3587842" cy="523220"/>
          </a:xfrm>
          <a:prstGeom prst="rect">
            <a:avLst/>
          </a:prstGeom>
        </p:spPr>
        <p:txBody>
          <a:bodyPr wrap="none">
            <a:spAutoFit/>
          </a:bodyPr>
          <a:lstStyle/>
          <a:p>
            <a:pPr marL="0" indent="0">
              <a:buNone/>
            </a:pPr>
            <a:r>
              <a:rPr lang="es-ES" sz="2800" b="1">
                <a:solidFill>
                  <a:schemeClr val="tx2"/>
                </a:solidFill>
                <a:latin typeface="+mn-lt"/>
              </a:rPr>
              <a:t>Antigoagulantes orales</a:t>
            </a:r>
            <a:endParaRPr lang="es-ES" sz="2800" b="1" dirty="0">
              <a:solidFill>
                <a:schemeClr val="tx2"/>
              </a:solidFill>
              <a:latin typeface="+mn-lt"/>
            </a:endParaRPr>
          </a:p>
        </p:txBody>
      </p:sp>
      <p:sp>
        <p:nvSpPr>
          <p:cNvPr id="6" name="2 Marcador de contenido"/>
          <p:cNvSpPr>
            <a:spLocks noGrp="1"/>
          </p:cNvSpPr>
          <p:nvPr>
            <p:ph idx="4294967295"/>
          </p:nvPr>
        </p:nvSpPr>
        <p:spPr>
          <a:xfrm>
            <a:off x="591952" y="1719972"/>
            <a:ext cx="7992888" cy="3510468"/>
          </a:xfrm>
        </p:spPr>
        <p:txBody>
          <a:bodyPr/>
          <a:lstStyle/>
          <a:p>
            <a:pPr marL="0" indent="0">
              <a:buNone/>
            </a:pPr>
            <a:r>
              <a:rPr lang="es-ES" sz="1600" u="sng"/>
              <a:t>TERAPIA PUENTE</a:t>
            </a:r>
            <a:endParaRPr lang="es-ES" sz="1600" u="sng" dirty="0"/>
          </a:p>
          <a:p>
            <a:pPr marL="0" indent="0">
              <a:buNone/>
            </a:pPr>
            <a:r>
              <a:rPr lang="es-ES" sz="1600" smtClean="0"/>
              <a:t>– </a:t>
            </a:r>
            <a:r>
              <a:rPr lang="es-ES" sz="1600"/>
              <a:t>No se recomienda la terapia puente con HBPM en aquellos pacientes que vayan a ser sometidos a una cirugía electiva, que presentan riesgo embólico bajo o moderado (CHAD2 ≤4) y que a su vez no hayan tenido un episodio embólico o un AIT en los últimos 3 meses, ni sangrado en las 6 semanas previas. Quedan excluidas las cirugías de elevado riesgo embólico o de sangrado como son: endarterectomía cardíaca, cirugía oncológica mayor, cirugía cardíaca o neurocirugía, o cualquier otra a juicio del clínico. </a:t>
            </a:r>
          </a:p>
          <a:p>
            <a:pPr marL="0" indent="0">
              <a:buNone/>
            </a:pPr>
            <a:r>
              <a:rPr lang="es-ES" sz="1600"/>
              <a:t>– Se recomienda terapia puente con HBPM en procedimientos quirúrgicos con alto riesgo embólico. </a:t>
            </a:r>
          </a:p>
          <a:p>
            <a:pPr marL="0" indent="0">
              <a:buNone/>
            </a:pPr>
            <a:r>
              <a:rPr lang="es-ES" sz="1600"/>
              <a:t>– Se recomienda terapia puente con HBPM en pacientes con riesgo embólico elevado. </a:t>
            </a:r>
          </a:p>
          <a:p>
            <a:pPr marL="0" indent="0">
              <a:buNone/>
            </a:pPr>
            <a:r>
              <a:rPr lang="es-ES" sz="1600"/>
              <a:t>Con los ACOD, dado que su semivida es corta, y el efecto anticoagulante disminuye rápidamente tras suspender la medicación, en general no es necesario pautar HBPM en pacientes con fibrilación </a:t>
            </a:r>
            <a:r>
              <a:rPr lang="es-ES" sz="1600" smtClean="0"/>
              <a:t>auricular.</a:t>
            </a:r>
            <a:endParaRPr lang="es-ES" sz="1600"/>
          </a:p>
        </p:txBody>
      </p:sp>
    </p:spTree>
    <p:extLst>
      <p:ext uri="{BB962C8B-B14F-4D97-AF65-F5344CB8AC3E}">
        <p14:creationId xmlns:p14="http://schemas.microsoft.com/office/powerpoint/2010/main" val="2913795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016" y="260648"/>
            <a:ext cx="8856984" cy="922114"/>
          </a:xfrm>
        </p:spPr>
        <p:txBody>
          <a:bodyPr/>
          <a:lstStyle/>
          <a:p>
            <a:r>
              <a:rPr lang="eu-ES" sz="3200" b="1" smtClean="0"/>
              <a:t>FÁRMACOS CARDIOVASCULARES</a:t>
            </a:r>
            <a:endParaRPr lang="es-ES" sz="3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21" t="25368" r="34369" b="15865"/>
          <a:stretch/>
        </p:blipFill>
        <p:spPr bwMode="auto">
          <a:xfrm>
            <a:off x="971600" y="1118625"/>
            <a:ext cx="6684416" cy="419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07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36104"/>
          </a:xfrm>
        </p:spPr>
        <p:txBody>
          <a:bodyPr/>
          <a:lstStyle/>
          <a:p>
            <a:r>
              <a:rPr lang="es-ES" smtClean="0"/>
              <a:t>PSICOFÁRMACOS</a:t>
            </a:r>
            <a:endParaRPr lang="es-E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93" t="12343" r="33237" b="55180"/>
          <a:stretch/>
        </p:blipFill>
        <p:spPr bwMode="auto">
          <a:xfrm>
            <a:off x="371032" y="1985938"/>
            <a:ext cx="837142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CuadroTexto"/>
          <p:cNvSpPr txBox="1">
            <a:spLocks noChangeArrowheads="1"/>
          </p:cNvSpPr>
          <p:nvPr/>
        </p:nvSpPr>
        <p:spPr bwMode="auto">
          <a:xfrm>
            <a:off x="581050" y="908720"/>
            <a:ext cx="81614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a:latin typeface="+mn-lt"/>
              </a:rPr>
              <a:t>En general, en pacientes con enfermedad mental grave o inestable, se deben mantener durante el período perioperatorio para evitar la descompensación </a:t>
            </a:r>
            <a:r>
              <a:rPr lang="es-ES" sz="1600" smtClean="0">
                <a:latin typeface="+mn-lt"/>
              </a:rPr>
              <a:t>psiquiátrica; </a:t>
            </a:r>
            <a:r>
              <a:rPr lang="es-ES" sz="1600">
                <a:latin typeface="+mn-lt"/>
              </a:rPr>
              <a:t>además, la supresión brusca de la mayor parte de psicofármacos puede producir síndrome de retirada, especialmente cuando se utilizan a dosis </a:t>
            </a:r>
            <a:r>
              <a:rPr lang="es-ES" sz="1600" smtClean="0">
                <a:latin typeface="+mn-lt"/>
              </a:rPr>
              <a:t>altas. </a:t>
            </a:r>
            <a:endParaRPr lang="es-ES" sz="1600">
              <a:latin typeface="+mn-lt"/>
            </a:endParaRPr>
          </a:p>
        </p:txBody>
      </p:sp>
    </p:spTree>
    <p:extLst>
      <p:ext uri="{BB962C8B-B14F-4D97-AF65-F5344CB8AC3E}">
        <p14:creationId xmlns:p14="http://schemas.microsoft.com/office/powerpoint/2010/main" val="305742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36104"/>
          </a:xfrm>
        </p:spPr>
        <p:txBody>
          <a:bodyPr/>
          <a:lstStyle/>
          <a:p>
            <a:r>
              <a:rPr lang="es-ES" smtClean="0"/>
              <a:t>PSICOFÁRMACOS</a:t>
            </a:r>
            <a:endParaRPr lang="es-E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19" t="59697" r="34382" b="1193"/>
          <a:stretch/>
        </p:blipFill>
        <p:spPr bwMode="auto">
          <a:xfrm>
            <a:off x="406252" y="1052736"/>
            <a:ext cx="7992888" cy="39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25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FÁRMACOS NEUROLÓGICOS</a:t>
            </a:r>
            <a:endParaRPr lang="es-E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81" t="45913" r="34970" b="20753"/>
          <a:stretch/>
        </p:blipFill>
        <p:spPr bwMode="auto">
          <a:xfrm>
            <a:off x="251520" y="1412776"/>
            <a:ext cx="841966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457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640960" cy="1143000"/>
          </a:xfrm>
        </p:spPr>
        <p:txBody>
          <a:bodyPr/>
          <a:lstStyle/>
          <a:p>
            <a:r>
              <a:rPr lang="es-ES" smtClean="0"/>
              <a:t>FÁRMACOS PARA TERAPIA RESPIRATORIA</a:t>
            </a:r>
            <a:endParaRPr lang="es-E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74" t="50000" r="34430" b="19735"/>
          <a:stretch/>
        </p:blipFill>
        <p:spPr bwMode="auto">
          <a:xfrm>
            <a:off x="539552" y="1700807"/>
            <a:ext cx="7848872" cy="311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10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784976" cy="1143000"/>
          </a:xfrm>
        </p:spPr>
        <p:txBody>
          <a:bodyPr/>
          <a:lstStyle/>
          <a:p>
            <a:r>
              <a:rPr lang="es-ES" sz="3200" smtClean="0"/>
              <a:t>FÁRMACOS PARA ENFERMEDADES REUMÁTICAS</a:t>
            </a:r>
            <a:endParaRPr lang="es-ES" sz="32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8" t="43551" r="34244" b="22210"/>
          <a:stretch/>
        </p:blipFill>
        <p:spPr bwMode="auto">
          <a:xfrm>
            <a:off x="467544" y="1628800"/>
            <a:ext cx="7560840" cy="33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86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ANALGÉSICOS</a:t>
            </a:r>
            <a:endParaRPr lang="es-E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33" t="34677" r="33449" b="32661"/>
          <a:stretch/>
        </p:blipFill>
        <p:spPr bwMode="auto">
          <a:xfrm>
            <a:off x="379264" y="1412776"/>
            <a:ext cx="8352928" cy="348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25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S" smtClean="0"/>
              <a:t>FÁRMACOS PARA TERAPIA ENDOCRINA</a:t>
            </a:r>
            <a:endParaRPr lang="es-E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88" t="19660" r="35926" b="59422"/>
          <a:stretch/>
        </p:blipFill>
        <p:spPr bwMode="auto">
          <a:xfrm>
            <a:off x="1043608" y="1295400"/>
            <a:ext cx="6628494" cy="190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86" t="58459" r="35860" b="15942"/>
          <a:stretch/>
        </p:blipFill>
        <p:spPr bwMode="auto">
          <a:xfrm>
            <a:off x="1047366" y="3199318"/>
            <a:ext cx="6624736" cy="232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58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706090"/>
          </a:xfrm>
        </p:spPr>
        <p:txBody>
          <a:bodyPr/>
          <a:lstStyle/>
          <a:p>
            <a:r>
              <a:rPr lang="es-ES" smtClean="0"/>
              <a:t>OTROS FÁRMACOS (I)</a:t>
            </a:r>
            <a:endParaRPr lang="es-E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23" t="22081" r="34852" b="47953"/>
          <a:stretch/>
        </p:blipFill>
        <p:spPr bwMode="auto">
          <a:xfrm>
            <a:off x="610717" y="1412776"/>
            <a:ext cx="757854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35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922114"/>
          </a:xfrm>
        </p:spPr>
        <p:txBody>
          <a:bodyPr/>
          <a:lstStyle/>
          <a:p>
            <a:r>
              <a:rPr lang="es-ES" sz="4000" smtClean="0">
                <a:solidFill>
                  <a:schemeClr val="tx2"/>
                </a:solidFill>
                <a:latin typeface="Arial Black" pitchFamily="34" charset="0"/>
              </a:rPr>
              <a:t>Sumario</a:t>
            </a:r>
            <a:endParaRPr lang="es-ES" sz="4000" dirty="0">
              <a:solidFill>
                <a:schemeClr val="tx2"/>
              </a:solidFill>
              <a:latin typeface="Arial Black" pitchFamily="34" charset="0"/>
            </a:endParaRPr>
          </a:p>
        </p:txBody>
      </p:sp>
      <p:sp>
        <p:nvSpPr>
          <p:cNvPr id="18435" name="Rectangle 3"/>
          <p:cNvSpPr>
            <a:spLocks noGrp="1" noChangeArrowheads="1"/>
          </p:cNvSpPr>
          <p:nvPr>
            <p:ph idx="4294967295"/>
          </p:nvPr>
        </p:nvSpPr>
        <p:spPr bwMode="auto">
          <a:xfrm>
            <a:off x="683568" y="1124744"/>
            <a:ext cx="7772400" cy="4114800"/>
          </a:xfrm>
          <a:prstGeom prst="rect">
            <a:avLst/>
          </a:prstGeom>
          <a:solidFill>
            <a:schemeClr val="accent1">
              <a:lumMod val="60000"/>
              <a:lumOff val="40000"/>
            </a:schemeClr>
          </a:solidFill>
          <a:ln>
            <a:solidFill>
              <a:srgbClr val="518BE1"/>
            </a:solidFill>
            <a:miter lim="800000"/>
            <a:headEnd/>
            <a:tailEnd/>
          </a:ln>
        </p:spPr>
        <p:txBody>
          <a:bodyPr/>
          <a:lstStyle/>
          <a:p>
            <a:pPr marL="0" indent="0">
              <a:buFontTx/>
              <a:buNone/>
            </a:pPr>
            <a:r>
              <a:rPr lang="es-ES" sz="2000">
                <a:solidFill>
                  <a:schemeClr val="bg1"/>
                </a:solidFill>
                <a:sym typeface="Symbol"/>
              </a:rPr>
              <a:t> </a:t>
            </a:r>
            <a:r>
              <a:rPr lang="es-ES" sz="2000">
                <a:solidFill>
                  <a:schemeClr val="bg1"/>
                </a:solidFill>
              </a:rPr>
              <a:t>INTRODUCCIÓN</a:t>
            </a:r>
          </a:p>
          <a:p>
            <a:pPr marL="0" indent="0">
              <a:buFontTx/>
              <a:buNone/>
            </a:pPr>
            <a:r>
              <a:rPr lang="es-ES" sz="2000">
                <a:solidFill>
                  <a:schemeClr val="bg1"/>
                </a:solidFill>
                <a:sym typeface="Symbol"/>
              </a:rPr>
              <a:t> </a:t>
            </a:r>
            <a:r>
              <a:rPr lang="es-ES" sz="2000">
                <a:solidFill>
                  <a:schemeClr val="bg1"/>
                </a:solidFill>
              </a:rPr>
              <a:t>FÁRMACOS ANTIDIABÉTICOS</a:t>
            </a:r>
          </a:p>
          <a:p>
            <a:pPr marL="0" indent="0">
              <a:buFontTx/>
              <a:buNone/>
            </a:pPr>
            <a:r>
              <a:rPr lang="es-ES" sz="2000">
                <a:solidFill>
                  <a:schemeClr val="bg1"/>
                </a:solidFill>
                <a:sym typeface="Symbol"/>
              </a:rPr>
              <a:t> </a:t>
            </a:r>
            <a:r>
              <a:rPr lang="es-ES" sz="2000">
                <a:solidFill>
                  <a:schemeClr val="bg1"/>
                </a:solidFill>
              </a:rPr>
              <a:t>FÁRMACOS ANTITROMBÓTICOS</a:t>
            </a:r>
          </a:p>
          <a:p>
            <a:pPr marL="0" indent="0">
              <a:buFontTx/>
              <a:buNone/>
            </a:pPr>
            <a:r>
              <a:rPr lang="es-ES" sz="2000">
                <a:solidFill>
                  <a:schemeClr val="bg1"/>
                </a:solidFill>
                <a:sym typeface="Symbol"/>
              </a:rPr>
              <a:t> </a:t>
            </a:r>
            <a:r>
              <a:rPr lang="es-ES" sz="2000">
                <a:solidFill>
                  <a:schemeClr val="bg1"/>
                </a:solidFill>
              </a:rPr>
              <a:t>FÁRMACOS CARDIOVASCULARES</a:t>
            </a:r>
          </a:p>
          <a:p>
            <a:pPr marL="0" indent="0">
              <a:buFontTx/>
              <a:buNone/>
            </a:pPr>
            <a:r>
              <a:rPr lang="es-ES" sz="2000">
                <a:solidFill>
                  <a:schemeClr val="bg1"/>
                </a:solidFill>
                <a:sym typeface="Symbol"/>
              </a:rPr>
              <a:t> </a:t>
            </a:r>
            <a:r>
              <a:rPr lang="es-ES" sz="2000">
                <a:solidFill>
                  <a:schemeClr val="bg1"/>
                </a:solidFill>
              </a:rPr>
              <a:t>PSICOFÁRMACOS</a:t>
            </a:r>
          </a:p>
          <a:p>
            <a:pPr marL="0" indent="0">
              <a:buFontTx/>
              <a:buNone/>
            </a:pPr>
            <a:r>
              <a:rPr lang="es-ES" sz="2000">
                <a:solidFill>
                  <a:schemeClr val="bg1"/>
                </a:solidFill>
                <a:sym typeface="Symbol"/>
              </a:rPr>
              <a:t> </a:t>
            </a:r>
            <a:r>
              <a:rPr lang="es-ES" sz="2000">
                <a:solidFill>
                  <a:schemeClr val="bg1"/>
                </a:solidFill>
              </a:rPr>
              <a:t>FÁRMACOS NEUROLÓGICOS</a:t>
            </a:r>
          </a:p>
          <a:p>
            <a:pPr marL="0" indent="0">
              <a:buFontTx/>
              <a:buNone/>
            </a:pPr>
            <a:r>
              <a:rPr lang="es-ES" sz="2000">
                <a:solidFill>
                  <a:schemeClr val="bg1"/>
                </a:solidFill>
                <a:sym typeface="Symbol"/>
              </a:rPr>
              <a:t> </a:t>
            </a:r>
            <a:r>
              <a:rPr lang="es-ES" sz="2000">
                <a:solidFill>
                  <a:schemeClr val="bg1"/>
                </a:solidFill>
              </a:rPr>
              <a:t>FÁRMACOS PARA TERAPIA RESPIRATORIA</a:t>
            </a:r>
          </a:p>
          <a:p>
            <a:pPr marL="0" indent="0">
              <a:buFontTx/>
              <a:buNone/>
            </a:pPr>
            <a:r>
              <a:rPr lang="es-ES" sz="2000">
                <a:solidFill>
                  <a:schemeClr val="bg1"/>
                </a:solidFill>
                <a:sym typeface="Symbol"/>
              </a:rPr>
              <a:t> </a:t>
            </a:r>
            <a:r>
              <a:rPr lang="es-ES" sz="2000">
                <a:solidFill>
                  <a:schemeClr val="bg1"/>
                </a:solidFill>
              </a:rPr>
              <a:t>FÁRMACOS PARA ENFERMEDADES REUMÁTICAS</a:t>
            </a:r>
          </a:p>
          <a:p>
            <a:pPr marL="0" indent="0">
              <a:buFontTx/>
              <a:buNone/>
            </a:pPr>
            <a:r>
              <a:rPr lang="es-ES" sz="2000">
                <a:solidFill>
                  <a:schemeClr val="bg1"/>
                </a:solidFill>
                <a:sym typeface="Symbol"/>
              </a:rPr>
              <a:t> </a:t>
            </a:r>
            <a:r>
              <a:rPr lang="es-ES" sz="2000">
                <a:solidFill>
                  <a:schemeClr val="bg1"/>
                </a:solidFill>
              </a:rPr>
              <a:t>ANALGÉSICOS</a:t>
            </a:r>
          </a:p>
          <a:p>
            <a:pPr marL="0" indent="0">
              <a:buFontTx/>
              <a:buNone/>
            </a:pPr>
            <a:r>
              <a:rPr lang="es-ES" sz="2000">
                <a:solidFill>
                  <a:schemeClr val="bg1"/>
                </a:solidFill>
                <a:sym typeface="Symbol"/>
              </a:rPr>
              <a:t> </a:t>
            </a:r>
            <a:r>
              <a:rPr lang="es-ES" sz="2000">
                <a:solidFill>
                  <a:schemeClr val="bg1"/>
                </a:solidFill>
              </a:rPr>
              <a:t>FÁRMACOS PARA TERAPIA ENDOCRINA</a:t>
            </a:r>
          </a:p>
          <a:p>
            <a:pPr marL="0" indent="0">
              <a:buFontTx/>
              <a:buNone/>
            </a:pPr>
            <a:r>
              <a:rPr lang="es-ES" sz="2000">
                <a:solidFill>
                  <a:schemeClr val="bg1"/>
                </a:solidFill>
                <a:sym typeface="Symbol"/>
              </a:rPr>
              <a:t> </a:t>
            </a:r>
            <a:r>
              <a:rPr lang="es-ES" sz="2000">
                <a:solidFill>
                  <a:schemeClr val="bg1"/>
                </a:solidFill>
              </a:rPr>
              <a:t>OTROS FÁRMACOS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706090"/>
          </a:xfrm>
        </p:spPr>
        <p:txBody>
          <a:bodyPr/>
          <a:lstStyle/>
          <a:p>
            <a:r>
              <a:rPr lang="es-ES" smtClean="0"/>
              <a:t>OTROS FÁRMACOS (II)</a:t>
            </a:r>
            <a:endParaRPr lang="es-E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23" t="51868" r="34852" b="15031"/>
          <a:stretch/>
        </p:blipFill>
        <p:spPr bwMode="auto">
          <a:xfrm>
            <a:off x="611559" y="1484784"/>
            <a:ext cx="751413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45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2"/>
            </p:custDataLst>
          </p:nvPr>
        </p:nvSpPr>
        <p:spPr>
          <a:xfrm>
            <a:off x="323528" y="620688"/>
            <a:ext cx="8229600" cy="1143000"/>
          </a:xfrm>
        </p:spPr>
        <p:txBody>
          <a:bodyPr/>
          <a:lstStyle/>
          <a:p>
            <a:r>
              <a:rPr lang="es-ES" altLang="es-ES" sz="4000" smtClean="0"/>
              <a:t>Más información y bibliografía</a:t>
            </a:r>
            <a:r>
              <a:rPr lang="es-ES" altLang="es-ES" sz="4000" smtClean="0">
                <a:solidFill>
                  <a:schemeClr val="tx2"/>
                </a:solidFill>
                <a:latin typeface="Arial Black" pitchFamily="34" charset="0"/>
              </a:rPr>
              <a:t>…</a:t>
            </a:r>
            <a:endParaRPr lang="es-ES" sz="4000" dirty="0">
              <a:solidFill>
                <a:schemeClr val="tx2"/>
              </a:solidFill>
              <a:latin typeface="Arial Black" pitchFamily="34" charset="0"/>
            </a:endParaRPr>
          </a:p>
        </p:txBody>
      </p:sp>
      <p:grpSp>
        <p:nvGrpSpPr>
          <p:cNvPr id="21508" name="Group 7"/>
          <p:cNvGrpSpPr>
            <a:grpSpLocks/>
          </p:cNvGrpSpPr>
          <p:nvPr/>
        </p:nvGrpSpPr>
        <p:grpSpPr bwMode="auto">
          <a:xfrm>
            <a:off x="5869266" y="2413000"/>
            <a:ext cx="3168650" cy="3065462"/>
            <a:chOff x="3035" y="1570"/>
            <a:chExt cx="2204" cy="2158"/>
          </a:xfrm>
        </p:grpSpPr>
        <p:pic>
          <p:nvPicPr>
            <p:cNvPr id="21509" name="Picture 4"/>
            <p:cNvPicPr>
              <a:picLocks noChangeAspect="1" noChangeArrowheads="1"/>
            </p:cNvPicPr>
            <p:nvPr>
              <p:custDataLst>
                <p:tags r:id="rId3"/>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5010"/>
            <a:stretch>
              <a:fillRect/>
            </a:stretch>
          </p:blipFill>
          <p:spPr bwMode="auto">
            <a:xfrm>
              <a:off x="3035" y="1933"/>
              <a:ext cx="2126" cy="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5"/>
            <p:cNvSpPr txBox="1">
              <a:spLocks noChangeArrowheads="1"/>
            </p:cNvSpPr>
            <p:nvPr/>
          </p:nvSpPr>
          <p:spPr bwMode="auto">
            <a:xfrm>
              <a:off x="3107" y="1570"/>
              <a:ext cx="2132"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b="1" i="1" smtClean="0">
                  <a:latin typeface="Verdana" pitchFamily="34" charset="0"/>
                </a:rPr>
                <a:t>Gracias!!</a:t>
              </a:r>
              <a:endParaRPr lang="es-ES" b="1" i="1" dirty="0">
                <a:latin typeface="Verdana" pitchFamily="34" charset="0"/>
              </a:endParaRPr>
            </a:p>
          </p:txBody>
        </p:sp>
      </p:grpSp>
      <p:sp>
        <p:nvSpPr>
          <p:cNvPr id="2" name="1 CuadroTexto"/>
          <p:cNvSpPr txBox="1"/>
          <p:nvPr/>
        </p:nvSpPr>
        <p:spPr>
          <a:xfrm>
            <a:off x="611560" y="2870404"/>
            <a:ext cx="4248472" cy="646331"/>
          </a:xfrm>
          <a:prstGeom prst="rect">
            <a:avLst/>
          </a:prstGeom>
          <a:noFill/>
        </p:spPr>
        <p:txBody>
          <a:bodyPr wrap="square" rtlCol="0">
            <a:spAutoFit/>
          </a:bodyPr>
          <a:lstStyle/>
          <a:p>
            <a:r>
              <a:rPr lang="es-ES_tradnl" sz="3600" b="1" dirty="0">
                <a:latin typeface="Arial Unicode MS" pitchFamily="34" charset="-128"/>
                <a:hlinkClick r:id="rId7"/>
              </a:rPr>
              <a:t>INFAC </a:t>
            </a:r>
            <a:r>
              <a:rPr lang="es-ES_tradnl" sz="3600" b="1" dirty="0" err="1">
                <a:latin typeface="Arial Unicode MS" pitchFamily="34" charset="-128"/>
                <a:hlinkClick r:id="rId7"/>
              </a:rPr>
              <a:t>Vol</a:t>
            </a:r>
            <a:r>
              <a:rPr lang="es-ES_tradnl" sz="3600" b="1" dirty="0">
                <a:latin typeface="Arial Unicode MS" pitchFamily="34" charset="-128"/>
                <a:hlinkClick r:id="rId7"/>
              </a:rPr>
              <a:t> 25, Nº 9 </a:t>
            </a:r>
            <a:endParaRPr lang="es-ES_tradnl" sz="3600" b="1" dirty="0">
              <a:latin typeface="Arial Unicode MS" pitchFamily="34" charset="-128"/>
            </a:endParaRPr>
          </a:p>
        </p:txBody>
      </p:sp>
    </p:spTree>
    <p:custDataLst>
      <p:tags r:id="rId1"/>
    </p:custDataLst>
    <p:extLst>
      <p:ext uri="{BB962C8B-B14F-4D97-AF65-F5344CB8AC3E}">
        <p14:creationId xmlns:p14="http://schemas.microsoft.com/office/powerpoint/2010/main" val="302700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72208" y="260648"/>
            <a:ext cx="6995120" cy="1143000"/>
          </a:xfrm>
        </p:spPr>
        <p:txBody>
          <a:bodyPr/>
          <a:lstStyle/>
          <a:p>
            <a:r>
              <a:rPr lang="es-ES" smtClean="0"/>
              <a:t>INTRODUCCIÓN</a:t>
            </a:r>
            <a:endParaRPr lang="es-ES" dirty="0"/>
          </a:p>
        </p:txBody>
      </p:sp>
      <p:sp>
        <p:nvSpPr>
          <p:cNvPr id="4" name="Rectangle 3"/>
          <p:cNvSpPr txBox="1">
            <a:spLocks noChangeArrowheads="1"/>
          </p:cNvSpPr>
          <p:nvPr/>
        </p:nvSpPr>
        <p:spPr bwMode="auto">
          <a:xfrm>
            <a:off x="683568" y="1556792"/>
            <a:ext cx="7772400" cy="331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Arial Unicode MS" pitchFamily="34" charset="-128"/>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Arial Unicode MS"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Arial Unicode MS" pitchFamily="34" charset="-128"/>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Arial Unicode MS" pitchFamily="34" charset="-128"/>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Arial Unicode MS"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r>
              <a:rPr kumimoji="0" lang="es-ES" sz="1600" b="0" i="0" u="none" strike="noStrike" kern="0" cap="none" spc="0" normalizeH="0" baseline="0" noProof="0" smtClean="0">
                <a:ln>
                  <a:noFill/>
                </a:ln>
                <a:solidFill>
                  <a:srgbClr val="000000"/>
                </a:solidFill>
                <a:effectLst/>
                <a:uLnTx/>
                <a:uFillTx/>
                <a:latin typeface="+mn-lt"/>
                <a:ea typeface="+mn-ea"/>
                <a:cs typeface="+mn-cs"/>
              </a:rPr>
              <a:t>Aproximadamente la mitad de los pacientes sometidos a intervención quirúrgica (IQ) toman medicamentos de manera regular. La mayor parte de los tratamientos crónicos pueden mantenerse durante el periodo perioperatorio sin que supongan un riesgo adicional para el paciente, pero esta práctica no se puede generalizar. </a:t>
            </a: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endParaRPr kumimoji="0" lang="es-ES" sz="1600" b="0" i="0" u="none" strike="noStrike" kern="0" cap="none" spc="0" normalizeH="0" baseline="0" noProof="0" smtClean="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r>
              <a:rPr kumimoji="0" lang="es-ES" sz="1600" b="0" i="0" u="none" strike="noStrike" kern="0" cap="none" spc="0" normalizeH="0" baseline="0" noProof="0" smtClean="0">
                <a:ln>
                  <a:noFill/>
                </a:ln>
                <a:solidFill>
                  <a:srgbClr val="000000"/>
                </a:solidFill>
                <a:effectLst/>
                <a:uLnTx/>
                <a:uFillTx/>
                <a:latin typeface="+mn-lt"/>
                <a:ea typeface="+mn-ea"/>
                <a:cs typeface="+mn-cs"/>
              </a:rPr>
              <a:t>Al menos el 5% de los pacientes quirúrgicos con enfermedades crónicas presentan complicaciones directamente atribuibles a la retirada de su medicación, existiendo una asociación entre el tiempo que dura la interrupción del tratamiento y el riesgo de complicaciones, especialmente con medicamentos cardiovasculares. </a:t>
            </a: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endParaRPr kumimoji="0" lang="es-ES" sz="1600" b="0" i="0" u="none" strike="noStrike" kern="0" cap="none" spc="0" normalizeH="0" baseline="0" noProof="0" smtClean="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r>
              <a:rPr kumimoji="0" lang="es-ES" sz="1600" b="0" i="0" u="none" strike="noStrike" kern="0" cap="none" spc="0" normalizeH="0" baseline="0" noProof="0" smtClean="0">
                <a:ln>
                  <a:noFill/>
                </a:ln>
                <a:solidFill>
                  <a:srgbClr val="000000"/>
                </a:solidFill>
                <a:effectLst/>
                <a:uLnTx/>
                <a:uFillTx/>
                <a:latin typeface="+mn-lt"/>
                <a:ea typeface="+mn-ea"/>
                <a:cs typeface="+mn-cs"/>
              </a:rPr>
              <a:t>Para algunos fármacos existen recomendaciones bien consensuadas, mientras que para otros la información disponible es limitada o controvertida</a:t>
            </a:r>
            <a:endParaRPr kumimoji="0" lang="es-ES" sz="1600" b="0" i="0" u="none" strike="noStrike" kern="0" cap="none" spc="0" normalizeH="0" baseline="0" noProof="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082175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792" y="260648"/>
            <a:ext cx="9144000" cy="1143000"/>
          </a:xfrm>
        </p:spPr>
        <p:txBody>
          <a:bodyPr/>
          <a:lstStyle/>
          <a:p>
            <a:r>
              <a:rPr lang="es-ES" smtClean="0"/>
              <a:t>FÁRMACOS ANTIDIABÉTICOS</a:t>
            </a:r>
            <a:endParaRPr lang="es-ES" dirty="0">
              <a:solidFill>
                <a:schemeClr val="tx2"/>
              </a:solidFill>
              <a:latin typeface="Arial Black" pitchFamily="34" charset="0"/>
            </a:endParaRPr>
          </a:p>
        </p:txBody>
      </p:sp>
      <p:sp>
        <p:nvSpPr>
          <p:cNvPr id="5" name="2 Marcador de contenido"/>
          <p:cNvSpPr>
            <a:spLocks noGrp="1"/>
          </p:cNvSpPr>
          <p:nvPr>
            <p:ph idx="4294967295"/>
          </p:nvPr>
        </p:nvSpPr>
        <p:spPr>
          <a:xfrm>
            <a:off x="756320" y="1628800"/>
            <a:ext cx="7848600" cy="3240360"/>
          </a:xfrm>
          <a:prstGeom prst="rect">
            <a:avLst/>
          </a:prstGeom>
        </p:spPr>
        <p:txBody>
          <a:bodyPr/>
          <a:lstStyle/>
          <a:p>
            <a:pPr marL="0" indent="0">
              <a:buNone/>
            </a:pPr>
            <a:r>
              <a:rPr lang="es-ES" sz="1600"/>
              <a:t>El control de la glucemia en el perioperatorio se centra en evitar cifras extremas, considerando que la hipoglucemia puede afectar al ritmo cardíaco y al estado de conciencia, difícil de valorar en el paciente sedado/ anestesiado, y que la hiperglucemia puede conducir a cetoacidosis y alteraciones electrolíticas, retrasar la cicatrización y favorecer las infecciones, incrementando la mortalidad en pacientes </a:t>
            </a:r>
            <a:r>
              <a:rPr lang="es-ES" sz="1600" smtClean="0"/>
              <a:t>críticos.</a:t>
            </a:r>
          </a:p>
          <a:p>
            <a:pPr marL="0" indent="0">
              <a:buNone/>
            </a:pPr>
            <a:endParaRPr lang="es-ES" sz="1600" smtClean="0"/>
          </a:p>
          <a:p>
            <a:pPr marL="0" indent="0">
              <a:buNone/>
            </a:pPr>
            <a:r>
              <a:rPr lang="es-ES" sz="1600" smtClean="0"/>
              <a:t>Idealmente</a:t>
            </a:r>
            <a:r>
              <a:rPr lang="es-ES" sz="1600"/>
              <a:t>, todos los pacientes con diabetes mellitus deberían ser intervenidos por la mañana, lo más pronto posible, para minimizar la interrupción de su tratamiento habitual mientras estén en dieta absoluta. </a:t>
            </a:r>
            <a:endParaRPr lang="es-ES" sz="1600" smtClean="0"/>
          </a:p>
          <a:p>
            <a:pPr marL="0" indent="0">
              <a:buNone/>
            </a:pPr>
            <a:endParaRPr lang="es-ES" sz="1600"/>
          </a:p>
          <a:p>
            <a:pPr marL="0" indent="0">
              <a:buNone/>
            </a:pPr>
            <a:r>
              <a:rPr lang="es-ES" sz="1600" smtClean="0"/>
              <a:t>Los </a:t>
            </a:r>
            <a:r>
              <a:rPr lang="es-ES" sz="1600"/>
              <a:t>niveles de glucosa se deben monitorizar durante todo el </a:t>
            </a:r>
            <a:r>
              <a:rPr lang="es-ES" sz="1600" smtClean="0"/>
              <a:t>perioperatorio.</a:t>
            </a:r>
          </a:p>
        </p:txBody>
      </p:sp>
    </p:spTree>
    <p:extLst>
      <p:ext uri="{BB962C8B-B14F-4D97-AF65-F5344CB8AC3E}">
        <p14:creationId xmlns:p14="http://schemas.microsoft.com/office/powerpoint/2010/main" val="4286252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48" y="116632"/>
            <a:ext cx="9144000" cy="1143000"/>
          </a:xfrm>
        </p:spPr>
        <p:txBody>
          <a:bodyPr/>
          <a:lstStyle/>
          <a:p>
            <a:r>
              <a:rPr lang="es-ES" smtClean="0"/>
              <a:t>FÁRMACOS ANTIDIABÉTICOS</a:t>
            </a:r>
            <a:endParaRPr lang="es-ES" dirty="0">
              <a:solidFill>
                <a:schemeClr val="tx2"/>
              </a:solidFill>
              <a:latin typeface="Arial Black" pitchFamily="34" charset="0"/>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53" t="27987" r="33566" b="27722"/>
          <a:stretch/>
        </p:blipFill>
        <p:spPr bwMode="auto">
          <a:xfrm>
            <a:off x="587028" y="1052736"/>
            <a:ext cx="7560840" cy="419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249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396" y="19776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s-ES" sz="3600" kern="1200" dirty="0">
                <a:solidFill>
                  <a:schemeClr val="tx2"/>
                </a:solidFill>
                <a:latin typeface="Arial Black" pitchFamily="34" charset="0"/>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mtClean="0"/>
              <a:t>FÁRMACOS ANTITROMBÓTICOS</a:t>
            </a:r>
            <a:endParaRPr lang="es-ES" dirty="0"/>
          </a:p>
        </p:txBody>
      </p:sp>
      <p:sp>
        <p:nvSpPr>
          <p:cNvPr id="5" name="1 CuadroTexto"/>
          <p:cNvSpPr txBox="1">
            <a:spLocks noChangeArrowheads="1"/>
          </p:cNvSpPr>
          <p:nvPr/>
        </p:nvSpPr>
        <p:spPr bwMode="auto">
          <a:xfrm>
            <a:off x="615950" y="1268760"/>
            <a:ext cx="741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a:latin typeface="+mn-lt"/>
              </a:rPr>
              <a:t>Se debe realizar una valoración individualizada entre el riesgo de sangrado si se mantiene el fármaco </a:t>
            </a:r>
            <a:r>
              <a:rPr lang="es-ES" sz="1600" smtClean="0">
                <a:latin typeface="+mn-lt"/>
              </a:rPr>
              <a:t>y </a:t>
            </a:r>
            <a:r>
              <a:rPr lang="es-ES" sz="1600">
                <a:latin typeface="+mn-lt"/>
              </a:rPr>
              <a:t>el incremento del riesgo trombótico asociado a la interrupción prematura del mismo. </a:t>
            </a:r>
            <a:endParaRPr lang="es-ES" sz="1600">
              <a:latin typeface="+mn-lt"/>
              <a:ea typeface="Arial Unicode MS" pitchFamily="34" charset="-128"/>
              <a:cs typeface="Arial Unicode MS" pitchFamily="34" charset="-128"/>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799" t="45870" r="34919" b="21257"/>
          <a:stretch/>
        </p:blipFill>
        <p:spPr bwMode="auto">
          <a:xfrm>
            <a:off x="610270" y="2099757"/>
            <a:ext cx="7260427" cy="309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221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4" t="49189" r="33562" b="14971"/>
          <a:stretch/>
        </p:blipFill>
        <p:spPr bwMode="auto">
          <a:xfrm>
            <a:off x="395536" y="1772816"/>
            <a:ext cx="7723960" cy="344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16396" y="19776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s-ES" sz="3600" kern="1200" dirty="0">
                <a:solidFill>
                  <a:schemeClr val="tx2"/>
                </a:solidFill>
                <a:latin typeface="Arial Black" pitchFamily="34" charset="0"/>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mtClean="0"/>
              <a:t>FÁRMACOS ANTITROMBÓTICOS</a:t>
            </a:r>
            <a:endParaRPr lang="es-ES" dirty="0"/>
          </a:p>
        </p:txBody>
      </p:sp>
      <p:sp>
        <p:nvSpPr>
          <p:cNvPr id="4" name="3 Rectángulo"/>
          <p:cNvSpPr/>
          <p:nvPr/>
        </p:nvSpPr>
        <p:spPr>
          <a:xfrm>
            <a:off x="827584" y="1283519"/>
            <a:ext cx="2433295" cy="523220"/>
          </a:xfrm>
          <a:prstGeom prst="rect">
            <a:avLst/>
          </a:prstGeom>
        </p:spPr>
        <p:txBody>
          <a:bodyPr wrap="none">
            <a:spAutoFit/>
          </a:bodyPr>
          <a:lstStyle/>
          <a:p>
            <a:pPr marL="0" indent="0">
              <a:buNone/>
            </a:pPr>
            <a:r>
              <a:rPr lang="es-ES" sz="2800" b="1">
                <a:solidFill>
                  <a:schemeClr val="tx2"/>
                </a:solidFill>
                <a:latin typeface="+mn-lt"/>
              </a:rPr>
              <a:t>Antiagregantes</a:t>
            </a:r>
            <a:endParaRPr lang="es-ES" sz="2800" b="1" dirty="0">
              <a:solidFill>
                <a:schemeClr val="tx2"/>
              </a:solidFill>
              <a:latin typeface="+mn-lt"/>
            </a:endParaRPr>
          </a:p>
        </p:txBody>
      </p:sp>
    </p:spTree>
    <p:extLst>
      <p:ext uri="{BB962C8B-B14F-4D97-AF65-F5344CB8AC3E}">
        <p14:creationId xmlns:p14="http://schemas.microsoft.com/office/powerpoint/2010/main" val="1012804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75556" y="1196752"/>
            <a:ext cx="7992888" cy="4176464"/>
          </a:xfrm>
        </p:spPr>
        <p:txBody>
          <a:bodyPr/>
          <a:lstStyle/>
          <a:p>
            <a:pPr marL="0" indent="0">
              <a:buNone/>
            </a:pPr>
            <a:r>
              <a:rPr lang="es-ES" sz="2800" b="1" smtClean="0">
                <a:solidFill>
                  <a:schemeClr val="tx2"/>
                </a:solidFill>
              </a:rPr>
              <a:t>Antigoagulantes orales</a:t>
            </a:r>
            <a:endParaRPr lang="es-ES" sz="2800" b="1" dirty="0">
              <a:solidFill>
                <a:schemeClr val="tx2"/>
              </a:solidFill>
            </a:endParaRPr>
          </a:p>
          <a:p>
            <a:pPr marL="0" indent="0">
              <a:buNone/>
            </a:pPr>
            <a:r>
              <a:rPr lang="es-ES" sz="1600"/>
              <a:t>En procedimientos de riesgo hemorrágico bajo (como </a:t>
            </a:r>
            <a:r>
              <a:rPr lang="es-ES" sz="1600" smtClean="0"/>
              <a:t>extracciones </a:t>
            </a:r>
            <a:r>
              <a:rPr lang="es-ES" sz="1600"/>
              <a:t>dentales, cirugía de cataratas, intervenciones dermatológicas, implantación de marcapasos o desfibriladores o infiltraciones), los ACO antagonistas de la vitamina K se pueden </a:t>
            </a:r>
            <a:r>
              <a:rPr lang="es-ES" sz="1600" smtClean="0"/>
              <a:t>mantener. </a:t>
            </a:r>
            <a:endParaRPr lang="es-ES" sz="1600"/>
          </a:p>
          <a:p>
            <a:pPr marL="0" indent="0">
              <a:buNone/>
            </a:pPr>
            <a:r>
              <a:rPr lang="es-ES" sz="1600"/>
              <a:t>En general, la anticoagulación se debe suspender cuando el riesgo de sangrado es </a:t>
            </a:r>
            <a:r>
              <a:rPr lang="es-ES" sz="1600" smtClean="0"/>
              <a:t>alto, </a:t>
            </a:r>
            <a:r>
              <a:rPr lang="es-ES" sz="1600"/>
              <a:t>limitando al menor tiempo posible el tiempo sin anticoagulantes orales (ACO). </a:t>
            </a:r>
          </a:p>
          <a:p>
            <a:pPr marL="0" indent="0">
              <a:buNone/>
            </a:pPr>
            <a:r>
              <a:rPr lang="es-ES" sz="1600"/>
              <a:t>– Antagonistas de la vitamina </a:t>
            </a:r>
            <a:r>
              <a:rPr lang="es-ES" sz="1600" smtClean="0"/>
              <a:t>K </a:t>
            </a:r>
            <a:r>
              <a:rPr lang="es-ES" sz="1600"/>
              <a:t>(acenocumarol, warfarina): La suspensión se debe realizar 3- 5 días antes de la IQ. Monitorizar el INR 1-2 días antes y si INR&gt;1,5 administrar 1-2 mg de vitamina K oral. Reiniciar a las 12-24h de la IQ, a la misma </a:t>
            </a:r>
            <a:r>
              <a:rPr lang="es-ES" sz="1600" smtClean="0"/>
              <a:t>dosis.</a:t>
            </a:r>
            <a:endParaRPr lang="es-ES" sz="1600"/>
          </a:p>
          <a:p>
            <a:pPr marL="0" indent="0">
              <a:buNone/>
            </a:pPr>
            <a:r>
              <a:rPr lang="es-ES" sz="1600" smtClean="0"/>
              <a:t>– </a:t>
            </a:r>
            <a:r>
              <a:rPr lang="es-ES" sz="1600"/>
              <a:t>Anticoagulantes orales directos (ACOD) (dabigatrán, rivaroxabán, apixabán, edoxabán): Los días de suspensión varían según función renal, vida media del fármaco y riesgo </a:t>
            </a:r>
            <a:r>
              <a:rPr lang="es-ES" sz="1600" smtClean="0"/>
              <a:t>hemorrágico. </a:t>
            </a:r>
            <a:r>
              <a:rPr lang="es-ES" sz="1600"/>
              <a:t>Reiniciar 48-72 horas tras la IQ, si el riesgo de sangrado es alto, y 12-24 horas si es </a:t>
            </a:r>
            <a:r>
              <a:rPr lang="es-ES" sz="1600" smtClean="0"/>
              <a:t>bajo. </a:t>
            </a:r>
            <a:endParaRPr lang="es-ES" sz="1600"/>
          </a:p>
          <a:p>
            <a:pPr marL="0" indent="0">
              <a:buNone/>
            </a:pPr>
            <a:r>
              <a:rPr lang="es-ES" sz="1600"/>
              <a:t>Si el riesgo tromboembólico está incrementado de forma transitoria (p.ej.: ictus o embolismo pulmonar recientes) se debe intentar retrasar la cirugía electiva, hasta que el riesgo descienda a los niveles </a:t>
            </a:r>
            <a:r>
              <a:rPr lang="es-ES" sz="1600" smtClean="0"/>
              <a:t>basales. </a:t>
            </a:r>
            <a:endParaRPr lang="es-ES" sz="1600"/>
          </a:p>
        </p:txBody>
      </p:sp>
      <p:sp>
        <p:nvSpPr>
          <p:cNvPr id="5" name="Rectangle 2"/>
          <p:cNvSpPr txBox="1">
            <a:spLocks noChangeArrowheads="1"/>
          </p:cNvSpPr>
          <p:nvPr/>
        </p:nvSpPr>
        <p:spPr bwMode="auto">
          <a:xfrm>
            <a:off x="0" y="19776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s-ES" sz="3600" kern="1200" dirty="0">
                <a:solidFill>
                  <a:schemeClr val="tx2"/>
                </a:solidFill>
                <a:latin typeface="Arial Black" pitchFamily="34" charset="0"/>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mtClean="0"/>
              <a:t>FÁRMACOS ANTITROMBÓTICOS</a:t>
            </a:r>
            <a:endParaRPr lang="es-ES" dirty="0"/>
          </a:p>
        </p:txBody>
      </p:sp>
    </p:spTree>
    <p:extLst>
      <p:ext uri="{BB962C8B-B14F-4D97-AF65-F5344CB8AC3E}">
        <p14:creationId xmlns:p14="http://schemas.microsoft.com/office/powerpoint/2010/main" val="961525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11448" y="1007604"/>
            <a:ext cx="7992888" cy="504056"/>
          </a:xfrm>
        </p:spPr>
        <p:txBody>
          <a:bodyPr/>
          <a:lstStyle/>
          <a:p>
            <a:pPr marL="0" indent="0">
              <a:buNone/>
            </a:pPr>
            <a:r>
              <a:rPr lang="es-ES" sz="2800" b="1">
                <a:solidFill>
                  <a:schemeClr val="tx2"/>
                </a:solidFill>
              </a:rPr>
              <a:t>Antigoagulantes orales</a:t>
            </a:r>
            <a:endParaRPr lang="es-ES" sz="2800" b="1" dirty="0">
              <a:solidFill>
                <a:schemeClr val="tx2"/>
              </a:solidFill>
            </a:endParaRPr>
          </a:p>
        </p:txBody>
      </p:sp>
      <p:sp>
        <p:nvSpPr>
          <p:cNvPr id="5" name="Rectangle 2"/>
          <p:cNvSpPr txBox="1">
            <a:spLocks noChangeArrowheads="1"/>
          </p:cNvSpPr>
          <p:nvPr/>
        </p:nvSpPr>
        <p:spPr bwMode="auto">
          <a:xfrm>
            <a:off x="0" y="116632"/>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s-ES" sz="3600" kern="1200" dirty="0">
                <a:solidFill>
                  <a:schemeClr val="tx2"/>
                </a:solidFill>
                <a:latin typeface="Arial Black" pitchFamily="34" charset="0"/>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mtClean="0"/>
              <a:t>FÁRMACOS ANTITROMBÓTICOS</a:t>
            </a:r>
            <a:endParaRPr lang="es-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86" t="35445" r="34950" b="21320"/>
          <a:stretch/>
        </p:blipFill>
        <p:spPr bwMode="auto">
          <a:xfrm>
            <a:off x="485180" y="1569740"/>
            <a:ext cx="7039148" cy="375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7952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unawMmTpcdlbfMFoGopqk5"/>
</p:tagLst>
</file>

<file path=ppt/tags/tag10.xml><?xml version="1.0" encoding="utf-8"?>
<p:tagLst xmlns:a="http://schemas.openxmlformats.org/drawingml/2006/main" xmlns:r="http://schemas.openxmlformats.org/officeDocument/2006/relationships" xmlns:p="http://schemas.openxmlformats.org/presentationml/2006/main">
  <p:tag name="DVSHAPEID" val="msKhi5dC2cZkLXKsAcNKVb"/>
</p:tagLst>
</file>

<file path=ppt/tags/tag11.xml><?xml version="1.0" encoding="utf-8"?>
<p:tagLst xmlns:a="http://schemas.openxmlformats.org/drawingml/2006/main" xmlns:r="http://schemas.openxmlformats.org/officeDocument/2006/relationships" xmlns:p="http://schemas.openxmlformats.org/presentationml/2006/main">
  <p:tag name="DVSHAPEID" val="unawMmTpcdlbfMFoGopqk5"/>
</p:tagLst>
</file>

<file path=ppt/tags/tag2.xml><?xml version="1.0" encoding="utf-8"?>
<p:tagLst xmlns:a="http://schemas.openxmlformats.org/drawingml/2006/main" xmlns:r="http://schemas.openxmlformats.org/officeDocument/2006/relationships" xmlns:p="http://schemas.openxmlformats.org/presentationml/2006/main">
  <p:tag name="DVSHAPEID" val="xxYxz5B8gosKIc50IFAKL8"/>
</p:tagLst>
</file>

<file path=ppt/tags/tag3.xml><?xml version="1.0" encoding="utf-8"?>
<p:tagLst xmlns:a="http://schemas.openxmlformats.org/drawingml/2006/main" xmlns:r="http://schemas.openxmlformats.org/officeDocument/2006/relationships" xmlns:p="http://schemas.openxmlformats.org/presentationml/2006/main">
  <p:tag name="DVSHAPEID" val="YwjMHoTj4NvKVyizNkTnlq"/>
</p:tagLst>
</file>

<file path=ppt/tags/tag4.xml><?xml version="1.0" encoding="utf-8"?>
<p:tagLst xmlns:a="http://schemas.openxmlformats.org/drawingml/2006/main" xmlns:r="http://schemas.openxmlformats.org/officeDocument/2006/relationships" xmlns:p="http://schemas.openxmlformats.org/presentationml/2006/main">
  <p:tag name="DVSHAPEID" val="uHy7AzppM9zpyreModfXkF"/>
</p:tagLst>
</file>

<file path=ppt/tags/tag5.xml><?xml version="1.0" encoding="utf-8"?>
<p:tagLst xmlns:a="http://schemas.openxmlformats.org/drawingml/2006/main" xmlns:r="http://schemas.openxmlformats.org/officeDocument/2006/relationships" xmlns:p="http://schemas.openxmlformats.org/presentationml/2006/main">
  <p:tag name="DVSHAPEID" val="xxYxz5B8gosKIc50IFAKL8"/>
</p:tagLst>
</file>

<file path=ppt/tags/tag6.xml><?xml version="1.0" encoding="utf-8"?>
<p:tagLst xmlns:a="http://schemas.openxmlformats.org/drawingml/2006/main" xmlns:r="http://schemas.openxmlformats.org/officeDocument/2006/relationships" xmlns:p="http://schemas.openxmlformats.org/presentationml/2006/main">
  <p:tag name="DVSHAPEID" val="YwjMHoTj4NvKVyizNkTnlq"/>
</p:tagLst>
</file>

<file path=ppt/tags/tag7.xml><?xml version="1.0" encoding="utf-8"?>
<p:tagLst xmlns:a="http://schemas.openxmlformats.org/drawingml/2006/main" xmlns:r="http://schemas.openxmlformats.org/officeDocument/2006/relationships" xmlns:p="http://schemas.openxmlformats.org/presentationml/2006/main">
  <p:tag name="DVSHAPEID" val="uHy7AzppM9zpyreModfXkF"/>
</p:tagLst>
</file>

<file path=ppt/tags/tag8.xml><?xml version="1.0" encoding="utf-8"?>
<p:tagLst xmlns:a="http://schemas.openxmlformats.org/drawingml/2006/main" xmlns:r="http://schemas.openxmlformats.org/officeDocument/2006/relationships" xmlns:p="http://schemas.openxmlformats.org/presentationml/2006/main">
  <p:tag name="DVSECTIONID" val="bPzgoGZ8qpD1tJ3F4ATwbP"/>
</p:tagLst>
</file>

<file path=ppt/tags/tag9.xml><?xml version="1.0" encoding="utf-8"?>
<p:tagLst xmlns:a="http://schemas.openxmlformats.org/drawingml/2006/main" xmlns:r="http://schemas.openxmlformats.org/officeDocument/2006/relationships" xmlns:p="http://schemas.openxmlformats.org/presentationml/2006/main">
  <p:tag name="DVSECTIONID" val="uyARmSBo90MXppUFASZUUO"/>
</p:tagLst>
</file>

<file path=ppt/theme/theme1.xml><?xml version="1.0" encoding="utf-8"?>
<a:theme xmlns:a="http://schemas.openxmlformats.org/drawingml/2006/main" name="3_Diseño personalizado">
  <a:themeElements>
    <a:clrScheme name="Personalizado 2">
      <a:dk1>
        <a:sysClr val="windowText" lastClr="000000"/>
      </a:dk1>
      <a:lt1>
        <a:sysClr val="window" lastClr="FFFFFF"/>
      </a:lt1>
      <a:dk2>
        <a:srgbClr val="4BACC6"/>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2669</TotalTime>
  <Words>797</Words>
  <Application>Microsoft Office PowerPoint</Application>
  <PresentationFormat>Presentación en pantalla (4:3)</PresentationFormat>
  <Paragraphs>63</Paragraphs>
  <Slides>21</Slides>
  <Notes>2</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3_Diseño personalizado</vt:lpstr>
      <vt:lpstr>Presentación de PowerPoint</vt:lpstr>
      <vt:lpstr>Sumario</vt:lpstr>
      <vt:lpstr>INTRODUCCIÓN</vt:lpstr>
      <vt:lpstr>FÁRMACOS ANTIDIABÉTICOS</vt:lpstr>
      <vt:lpstr>FÁRMACOS ANTIDIABÉTICOS</vt:lpstr>
      <vt:lpstr>Presentación de PowerPoint</vt:lpstr>
      <vt:lpstr>Presentación de PowerPoint</vt:lpstr>
      <vt:lpstr>Presentación de PowerPoint</vt:lpstr>
      <vt:lpstr>Presentación de PowerPoint</vt:lpstr>
      <vt:lpstr>Presentación de PowerPoint</vt:lpstr>
      <vt:lpstr>FÁRMACOS CARDIOVASCULARES</vt:lpstr>
      <vt:lpstr>PSICOFÁRMACOS</vt:lpstr>
      <vt:lpstr>PSICOFÁRMACOS</vt:lpstr>
      <vt:lpstr>FÁRMACOS NEUROLÓGICOS</vt:lpstr>
      <vt:lpstr>FÁRMACOS PARA TERAPIA RESPIRATORIA</vt:lpstr>
      <vt:lpstr>FÁRMACOS PARA ENFERMEDADES REUMÁTICAS</vt:lpstr>
      <vt:lpstr>ANALGÉSICOS</vt:lpstr>
      <vt:lpstr>FÁRMACOS PARA TERAPIA ENDOCRINA</vt:lpstr>
      <vt:lpstr>OTROS FÁRMACOS (I)</vt:lpstr>
      <vt:lpstr>OTROS FÁRMACOS (II)</vt:lpstr>
      <vt:lpstr>Más información y bibliografía…</vt:lpstr>
    </vt:vector>
  </TitlesOfParts>
  <Company>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INFAC Información Farmacoterapéutica</dc:title>
  <dc:creator>COMITE REDACCION INFAC</dc:creator>
  <cp:lastModifiedBy>Varona Garcia, Carlos Felipe</cp:lastModifiedBy>
  <cp:revision>289</cp:revision>
  <cp:lastPrinted>2017-08-24T10:26:52Z</cp:lastPrinted>
  <dcterms:created xsi:type="dcterms:W3CDTF">2007-11-13T08:52:06Z</dcterms:created>
  <dcterms:modified xsi:type="dcterms:W3CDTF">2018-01-23T14:06:41Z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160ivq7-8rTnREubEONBuH9j9k92nA21cNajGSl9HSP4</vt:lpwstr>
  </property>
  <property fmtid="{D5CDD505-2E9C-101B-9397-08002B2CF9AE}" pid="3" name="Google.Documents.RevisionId">
    <vt:lpwstr>12863737458791287082</vt:lpwstr>
  </property>
  <property fmtid="{D5CDD505-2E9C-101B-9397-08002B2CF9AE}" pid="4" name="Google.Documents.PreviousRevisionId">
    <vt:lpwstr>12445244904266056390</vt:lpwstr>
  </property>
  <property fmtid="{D5CDD505-2E9C-101B-9397-08002B2CF9AE}" pid="5" name="Google.Documents.PluginVersion">
    <vt:lpwstr>2.0.2026.3768</vt:lpwstr>
  </property>
  <property fmtid="{D5CDD505-2E9C-101B-9397-08002B2CF9AE}" pid="6" name="Google.Documents.MergeIncapabilityFlags">
    <vt:i4>0</vt:i4>
  </property>
  <property fmtid="{D5CDD505-2E9C-101B-9397-08002B2CF9AE}" pid="7" name="Google.Documents.Tracking">
    <vt:lpwstr>true</vt:lpwstr>
  </property>
</Properties>
</file>